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63"/>
  </p:notesMasterIdLst>
  <p:handoutMasterIdLst>
    <p:handoutMasterId r:id="rId64"/>
  </p:handoutMasterIdLst>
  <p:sldIdLst>
    <p:sldId id="394" r:id="rId3"/>
    <p:sldId id="395" r:id="rId4"/>
    <p:sldId id="472" r:id="rId5"/>
    <p:sldId id="470" r:id="rId6"/>
    <p:sldId id="473" r:id="rId7"/>
    <p:sldId id="474" r:id="rId8"/>
    <p:sldId id="475" r:id="rId9"/>
    <p:sldId id="479" r:id="rId10"/>
    <p:sldId id="480" r:id="rId11"/>
    <p:sldId id="481" r:id="rId12"/>
    <p:sldId id="482" r:id="rId13"/>
    <p:sldId id="483" r:id="rId14"/>
    <p:sldId id="484" r:id="rId15"/>
    <p:sldId id="485" r:id="rId16"/>
    <p:sldId id="486" r:id="rId17"/>
    <p:sldId id="487" r:id="rId18"/>
    <p:sldId id="488" r:id="rId19"/>
    <p:sldId id="489" r:id="rId20"/>
    <p:sldId id="490" r:id="rId21"/>
    <p:sldId id="511" r:id="rId22"/>
    <p:sldId id="491" r:id="rId23"/>
    <p:sldId id="496" r:id="rId24"/>
    <p:sldId id="510" r:id="rId25"/>
    <p:sldId id="498" r:id="rId26"/>
    <p:sldId id="497" r:id="rId27"/>
    <p:sldId id="499" r:id="rId28"/>
    <p:sldId id="500" r:id="rId29"/>
    <p:sldId id="509" r:id="rId30"/>
    <p:sldId id="501" r:id="rId31"/>
    <p:sldId id="502" r:id="rId32"/>
    <p:sldId id="503" r:id="rId33"/>
    <p:sldId id="512" r:id="rId34"/>
    <p:sldId id="513" r:id="rId35"/>
    <p:sldId id="514" r:id="rId36"/>
    <p:sldId id="515" r:id="rId37"/>
    <p:sldId id="516" r:id="rId38"/>
    <p:sldId id="517" r:id="rId39"/>
    <p:sldId id="518" r:id="rId40"/>
    <p:sldId id="519" r:id="rId41"/>
    <p:sldId id="520" r:id="rId42"/>
    <p:sldId id="521" r:id="rId43"/>
    <p:sldId id="522" r:id="rId44"/>
    <p:sldId id="523" r:id="rId45"/>
    <p:sldId id="524" r:id="rId46"/>
    <p:sldId id="525" r:id="rId47"/>
    <p:sldId id="527" r:id="rId48"/>
    <p:sldId id="528" r:id="rId49"/>
    <p:sldId id="529" r:id="rId50"/>
    <p:sldId id="530" r:id="rId51"/>
    <p:sldId id="531" r:id="rId52"/>
    <p:sldId id="533" r:id="rId53"/>
    <p:sldId id="534" r:id="rId54"/>
    <p:sldId id="535" r:id="rId55"/>
    <p:sldId id="532" r:id="rId56"/>
    <p:sldId id="504" r:id="rId57"/>
    <p:sldId id="507" r:id="rId58"/>
    <p:sldId id="508" r:id="rId59"/>
    <p:sldId id="536" r:id="rId60"/>
    <p:sldId id="423" r:id="rId61"/>
    <p:sldId id="393" r:id="rId6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72A"/>
    <a:srgbClr val="FFF0D9"/>
    <a:srgbClr val="F0F5FA"/>
    <a:srgbClr val="1A8AFA"/>
    <a:srgbClr val="0097CC"/>
    <a:srgbClr val="FDFFFF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533" autoAdjust="0"/>
  </p:normalViewPr>
  <p:slideViewPr>
    <p:cSldViewPr>
      <p:cViewPr varScale="1">
        <p:scale>
          <a:sx n="92" d="100"/>
          <a:sy n="92" d="100"/>
        </p:scale>
        <p:origin x="354" y="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4/28/2016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4/28/2016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84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55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074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150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653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395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8DAC7-E9CA-4FE0-974A-2EB88A093CD9}" type="datetime1">
              <a:rPr lang="en-US" smtClean="0"/>
              <a:t>4/28/2016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66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6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22535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1E1C9-89D8-4445-8AFE-BF16CB8807D1}" type="datetime1">
              <a:rPr lang="en-US" smtClean="0"/>
              <a:t>4/28/2016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en.wikipedia.org/wiki/Matroid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ized_algorithm" TargetMode="External"/><Relationship Id="rId2" Type="http://schemas.openxmlformats.org/officeDocument/2006/relationships/hyperlink" Target="https://en.wikipedia.org/wiki/Greedy_algorith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Minimax" TargetMode="External"/><Relationship Id="rId5" Type="http://schemas.openxmlformats.org/officeDocument/2006/relationships/hyperlink" Target="https://en.wikipedia.org/wiki/Branch_and_bound" TargetMode="External"/><Relationship Id="rId4" Type="http://schemas.openxmlformats.org/officeDocument/2006/relationships/hyperlink" Target="https://en.wikipedia.org/wiki/Genetic_algorithm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P_versus_NP_problem" TargetMode="External"/><Relationship Id="rId2" Type="http://schemas.openxmlformats.org/officeDocument/2006/relationships/hyperlink" Target="https://en.wikipedia.org/wiki/NP-completeness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*_search_algorithm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Huffman_coding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is.upenn.edu/~matuszek/cit594-2005/Lectures/36-greedy.ppt" TargetMode="External"/><Relationship Id="rId2" Type="http://schemas.openxmlformats.org/officeDocument/2006/relationships/hyperlink" Target="http://www.cs.bu.edu/~steng/teaching/Fall2003/lectures/lecture7.pp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rogramirane.org/" TargetMode="External"/><Relationship Id="rId4" Type="http://schemas.openxmlformats.org/officeDocument/2006/relationships/hyperlink" Target="http://www.cs.berkeley.edu/~vazirani/algorithms/chap5.pdf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39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35.png"/><Relationship Id="rId17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trainings/1331/algorithms-april-2016" TargetMode="External"/><Relationship Id="rId10" Type="http://schemas.openxmlformats.org/officeDocument/2006/relationships/image" Target="../media/image34.png"/><Relationship Id="rId19" Type="http://schemas.openxmlformats.org/officeDocument/2006/relationships/image" Target="../media/image38.png"/><Relationship Id="rId4" Type="http://schemas.openxmlformats.org/officeDocument/2006/relationships/image" Target="../media/image31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36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telerikacademy.com/Courses/Courses/Details/186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3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1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03612" y="665228"/>
            <a:ext cx="7991942" cy="1087372"/>
          </a:xfrm>
        </p:spPr>
        <p:txBody>
          <a:bodyPr>
            <a:normAutofit/>
          </a:bodyPr>
          <a:lstStyle/>
          <a:p>
            <a:r>
              <a:rPr lang="en-US" dirty="0"/>
              <a:t>Greedy </a:t>
            </a:r>
            <a:r>
              <a:rPr lang="en-US" dirty="0" smtClean="0"/>
              <a:t>Algorithms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03612" y="1890214"/>
            <a:ext cx="7991942" cy="1579412"/>
          </a:xfrm>
        </p:spPr>
        <p:txBody>
          <a:bodyPr>
            <a:normAutofit/>
          </a:bodyPr>
          <a:lstStyle/>
          <a:p>
            <a:r>
              <a:rPr lang="en-US" dirty="0" smtClean="0"/>
              <a:t>Optimal </a:t>
            </a:r>
            <a:r>
              <a:rPr lang="en-US" dirty="0"/>
              <a:t>Substructure and Greedy Choice, </a:t>
            </a:r>
            <a:r>
              <a:rPr lang="en-US" dirty="0" smtClean="0"/>
              <a:t>Heuristic Algorithms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0998"/>
            <a:ext cx="3187613" cy="525135"/>
          </a:xfrm>
        </p:spPr>
        <p:txBody>
          <a:bodyPr/>
          <a:lstStyle/>
          <a:p>
            <a:r>
              <a:rPr lang="en-US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0897"/>
            <a:ext cx="3187614" cy="444343"/>
          </a:xfrm>
        </p:spPr>
        <p:txBody>
          <a:bodyPr/>
          <a:lstStyle/>
          <a:p>
            <a:r>
              <a:rPr lang="en-US" smtClean="0"/>
              <a:t>Technical 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576003"/>
            <a:ext cx="3187613" cy="363552"/>
          </a:xfrm>
        </p:spPr>
        <p:txBody>
          <a:bodyPr/>
          <a:lstStyle/>
          <a:p>
            <a:r>
              <a:rPr lang="en-US" smtClean="0"/>
              <a:t>Software 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917165"/>
            <a:ext cx="3187613" cy="331235"/>
          </a:xfrm>
        </p:spPr>
        <p:txBody>
          <a:bodyPr/>
          <a:lstStyle/>
          <a:p>
            <a:r>
              <a:rPr lang="en-US" smtClean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3310050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84612" y="3870707"/>
            <a:ext cx="2133598" cy="23414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576164">
            <a:off x="5239909" y="3735824"/>
            <a:ext cx="1723741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Greedy</a:t>
            </a:r>
            <a:b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Algorithms </a:t>
            </a:r>
            <a:endParaRPr lang="en-US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8994" y="3836894"/>
            <a:ext cx="4144797" cy="240536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3" name="Picture 12" descr="http://softuni.org" title="Software University Foundation">
            <a:hlinkClick r:id="rId8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821983" y="2057049"/>
            <a:ext cx="2175525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618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4876800"/>
            <a:ext cx="10363200" cy="820600"/>
          </a:xfrm>
        </p:spPr>
        <p:txBody>
          <a:bodyPr/>
          <a:lstStyle/>
          <a:p>
            <a:r>
              <a:rPr lang="en-US" dirty="0" smtClean="0"/>
              <a:t>Greedy Algorithm for Sum of Coins</a:t>
            </a:r>
            <a:endParaRPr lang="en-US" dirty="0"/>
          </a:p>
        </p:txBody>
      </p:sp>
      <p:sp>
        <p:nvSpPr>
          <p:cNvPr id="2" name="Подзаглавие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Live Coding Exercise (Lab)</a:t>
            </a:r>
            <a:endParaRPr lang="en-US" dirty="0"/>
          </a:p>
        </p:txBody>
      </p:sp>
      <p:pic>
        <p:nvPicPr>
          <p:cNvPr id="3" name="Picture 2" descr="http://www.free-icons-download.net/images/a-jar-of-coins-icon-6816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213" y="1447800"/>
            <a:ext cx="32004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4679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Greedy algorithms are often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non-optimal</a:t>
            </a:r>
          </a:p>
          <a:p>
            <a:pPr lvl="1"/>
            <a:r>
              <a:rPr lang="en-US" dirty="0" smtClean="0"/>
              <a:t>Can even reach the unique worst possible</a:t>
            </a:r>
            <a:br>
              <a:rPr lang="en-US" dirty="0" smtClean="0"/>
            </a:br>
            <a:r>
              <a:rPr lang="en-US" dirty="0" smtClean="0"/>
              <a:t>solution for some problems</a:t>
            </a:r>
          </a:p>
          <a:p>
            <a:r>
              <a:rPr lang="en-US" dirty="0" smtClean="0"/>
              <a:t>Example of non-optimal greedy:</a:t>
            </a:r>
            <a:endParaRPr lang="bg-BG" dirty="0" smtClean="0"/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Largest sum path in a tree </a:t>
            </a:r>
            <a:r>
              <a:rPr lang="en-US" dirty="0" smtClean="0"/>
              <a:t>(starting at root)</a:t>
            </a:r>
          </a:p>
          <a:p>
            <a:pPr lvl="2"/>
            <a:r>
              <a:rPr lang="en-US" dirty="0" smtClean="0"/>
              <a:t>Greedy strategy: choose largest next node</a:t>
            </a:r>
          </a:p>
          <a:p>
            <a:r>
              <a:rPr lang="en-US" dirty="0" smtClean="0"/>
              <a:t>Another example of non-working greedy: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Sum of coins</a:t>
            </a:r>
            <a:r>
              <a:rPr lang="en-US" dirty="0" smtClean="0"/>
              <a:t>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</a:t>
            </a:r>
            <a:r>
              <a:rPr lang="en-US" dirty="0" smtClean="0"/>
              <a:t> = {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25</a:t>
            </a:r>
            <a:r>
              <a:rPr lang="en-US" dirty="0" smtClean="0"/>
              <a:t>};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en-US" dirty="0" smtClean="0"/>
              <a:t> 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41</a:t>
            </a:r>
          </a:p>
          <a:p>
            <a:pPr lvl="1"/>
            <a:r>
              <a:rPr lang="en-US" dirty="0" smtClean="0"/>
              <a:t>The greedy will fail to find a solution, which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41 </a:t>
            </a:r>
            <a:r>
              <a:rPr lang="en-US" dirty="0" smtClean="0"/>
              <a:t>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25 </a:t>
            </a:r>
            <a:r>
              <a:rPr lang="en-US" dirty="0" smtClean="0"/>
              <a:t>+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 smtClean="0"/>
              <a:t> *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4</a:t>
            </a:r>
          </a:p>
          <a:p>
            <a:pPr lvl="1"/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Greedy Failure Cases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214" y="1374842"/>
            <a:ext cx="3314700" cy="1965761"/>
          </a:xfrm>
          <a:prstGeom prst="roundRect">
            <a:avLst>
              <a:gd name="adj" fmla="val 911"/>
            </a:avLst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212" y="3810000"/>
            <a:ext cx="3314701" cy="1905000"/>
          </a:xfrm>
          <a:prstGeom prst="roundRect">
            <a:avLst>
              <a:gd name="adj" fmla="val 911"/>
            </a:avLst>
          </a:prstGeom>
        </p:spPr>
      </p:pic>
    </p:spTree>
    <p:extLst>
      <p:ext uri="{BB962C8B-B14F-4D97-AF65-F5344CB8AC3E}">
        <p14:creationId xmlns:p14="http://schemas.microsoft.com/office/powerpoint/2010/main" val="386456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8012" y="4819327"/>
            <a:ext cx="10972800" cy="820600"/>
          </a:xfrm>
        </p:spPr>
        <p:txBody>
          <a:bodyPr/>
          <a:lstStyle/>
          <a:p>
            <a:r>
              <a:rPr lang="en-US" dirty="0" smtClean="0"/>
              <a:t>Optimal Greedy Algorithms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608012" y="5697495"/>
            <a:ext cx="10972800" cy="654401"/>
          </a:xfrm>
        </p:spPr>
        <p:txBody>
          <a:bodyPr/>
          <a:lstStyle/>
          <a:p>
            <a:r>
              <a:rPr lang="en-US" sz="3600" dirty="0" smtClean="0"/>
              <a:t>Optimal Substructure and Greedy Choice Property</a:t>
            </a:r>
            <a:endParaRPr lang="en-US" sz="3600" dirty="0"/>
          </a:p>
        </p:txBody>
      </p:sp>
      <p:grpSp>
        <p:nvGrpSpPr>
          <p:cNvPr id="7" name="Group 6"/>
          <p:cNvGrpSpPr/>
          <p:nvPr/>
        </p:nvGrpSpPr>
        <p:grpSpPr>
          <a:xfrm>
            <a:off x="2284412" y="895350"/>
            <a:ext cx="7620000" cy="3600450"/>
            <a:chOff x="2284412" y="895350"/>
            <a:chExt cx="7620000" cy="3600450"/>
          </a:xfrm>
        </p:grpSpPr>
        <p:pic>
          <p:nvPicPr>
            <p:cNvPr id="1026" name="Picture 2" descr="http://images.all-free-download.com/images/graphiclarge/abstract_background_310859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4412" y="895350"/>
              <a:ext cx="7620000" cy="3600450"/>
            </a:xfrm>
            <a:prstGeom prst="roundRect">
              <a:avLst>
                <a:gd name="adj" fmla="val 13202"/>
              </a:avLst>
            </a:prstGeom>
            <a:noFill/>
            <a:effectLst>
              <a:softEdge rad="1270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 rot="20877821">
              <a:off x="6747718" y="2467062"/>
              <a:ext cx="2812886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b="1" spc="50" dirty="0" smtClean="0">
                  <a:ln w="9525" cmpd="sng">
                    <a:solidFill>
                      <a:schemeClr val="tx2">
                        <a:lumMod val="75000"/>
                        <a:alpha val="70000"/>
                      </a:schemeClr>
                    </a:solidFill>
                    <a:prstDash val="solid"/>
                  </a:ln>
                  <a:solidFill>
                    <a:srgbClr val="70AD47">
                      <a:tint val="1000"/>
                      <a:alpha val="30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</a:rPr>
                <a:t>Greedy</a:t>
              </a:r>
            </a:p>
            <a:p>
              <a:pPr algn="ctr"/>
              <a:r>
                <a:rPr lang="en-US" sz="4400" b="1" spc="50" dirty="0" smtClean="0">
                  <a:ln w="9525" cmpd="sng">
                    <a:solidFill>
                      <a:schemeClr val="tx2">
                        <a:lumMod val="75000"/>
                        <a:alpha val="70000"/>
                      </a:schemeClr>
                    </a:solidFill>
                    <a:prstDash val="solid"/>
                  </a:ln>
                  <a:solidFill>
                    <a:srgbClr val="70AD47">
                      <a:tint val="1000"/>
                      <a:alpha val="30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</a:rPr>
                <a:t>Algorithms</a:t>
              </a:r>
              <a:endParaRPr lang="en-US" sz="4400" b="1" spc="50" dirty="0">
                <a:ln w="9525" cmpd="sng">
                  <a:solidFill>
                    <a:schemeClr val="tx2">
                      <a:lumMod val="75000"/>
                      <a:alpha val="70000"/>
                    </a:schemeClr>
                  </a:solidFill>
                  <a:prstDash val="solid"/>
                </a:ln>
                <a:solidFill>
                  <a:srgbClr val="70AD47">
                    <a:tint val="1000"/>
                    <a:alpha val="30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 rot="501356">
              <a:off x="3564071" y="1378479"/>
              <a:ext cx="2388219" cy="769441"/>
            </a:xfrm>
            <a:prstGeom prst="rect">
              <a:avLst/>
            </a:prstGeom>
          </p:spPr>
          <p:txBody>
            <a:bodyPr wrap="none">
              <a:prstTxWarp prst="textChevron">
                <a:avLst/>
              </a:prstTxWarp>
              <a:spAutoFit/>
            </a:bodyPr>
            <a:lstStyle/>
            <a:p>
              <a:pPr algn="ctr"/>
              <a:r>
                <a:rPr lang="en-US" sz="4400" b="1" spc="50" dirty="0" smtClean="0">
                  <a:ln w="9525" cmpd="sng">
                    <a:solidFill>
                      <a:schemeClr val="tx2">
                        <a:lumMod val="75000"/>
                        <a:alpha val="70000"/>
                      </a:schemeClr>
                    </a:solidFill>
                    <a:prstDash val="solid"/>
                  </a:ln>
                  <a:solidFill>
                    <a:srgbClr val="70AD47">
                      <a:tint val="1000"/>
                      <a:alpha val="30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</a:rPr>
                <a:t>Optimal?</a:t>
              </a:r>
              <a:endParaRPr lang="en-US" sz="4400" b="1" spc="50" dirty="0">
                <a:ln w="9525" cmpd="sng">
                  <a:solidFill>
                    <a:schemeClr val="tx2">
                      <a:lumMod val="75000"/>
                      <a:alpha val="70000"/>
                    </a:schemeClr>
                  </a:solidFill>
                  <a:prstDash val="solid"/>
                </a:ln>
                <a:solidFill>
                  <a:srgbClr val="70AD47">
                    <a:tint val="1000"/>
                    <a:alpha val="30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759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Suitable problems for greedy algorithms have these properties: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Greedy choice property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Optimal substructure</a:t>
            </a:r>
          </a:p>
          <a:p>
            <a:r>
              <a:rPr lang="en-US" dirty="0" smtClean="0"/>
              <a:t>Any problem having the above properties</a:t>
            </a:r>
          </a:p>
          <a:p>
            <a:pPr lvl="1"/>
            <a:r>
              <a:rPr lang="en-US" dirty="0" smtClean="0"/>
              <a:t>Guaranteed to have an optimal greedy solution</a:t>
            </a:r>
          </a:p>
          <a:p>
            <a:pPr>
              <a:spcBef>
                <a:spcPts val="1200"/>
              </a:spcBef>
            </a:pPr>
            <a:r>
              <a:rPr lang="en-US" noProof="1" smtClean="0">
                <a:hlinkClick r:id="rId2"/>
              </a:rPr>
              <a:t>Matroids</a:t>
            </a:r>
            <a:r>
              <a:rPr lang="en-US" dirty="0" smtClean="0"/>
              <a:t> – a way to prove greedy optimality</a:t>
            </a:r>
          </a:p>
          <a:p>
            <a:pPr lvl="1"/>
            <a:r>
              <a:rPr lang="en-US" dirty="0" smtClean="0"/>
              <a:t>If a problem has the properties of a </a:t>
            </a:r>
            <a:r>
              <a:rPr lang="en-US" noProof="1" smtClean="0"/>
              <a:t>matroid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it is guaranteed to have an optimal greedy solution</a:t>
            </a:r>
          </a:p>
          <a:p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Optimal Greedy Algorithms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170" name="Picture 2" descr="https://upload.wikimedia.org/wikipedia/commons/thumb/e/e5/K44_arboricity.svg/220px-K44_arboricity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812" y="3048000"/>
            <a:ext cx="209550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796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Greedy choice </a:t>
            </a:r>
            <a:r>
              <a:rPr lang="en-US" dirty="0" smtClean="0"/>
              <a:t>property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global optimal solution can be obtained by greedily selecting a locally optimal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choice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Sub-problems that arise are solved by consequent greedy choices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Enforced by optimal substructure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dirty="0" smtClean="0"/>
              <a:t>Example 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greedy choice</a:t>
            </a:r>
            <a:r>
              <a:rPr lang="en-US" dirty="0" smtClean="0"/>
              <a:t>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The smallest-weight edge</a:t>
            </a:r>
            <a:br>
              <a:rPr lang="en-US" dirty="0" smtClean="0"/>
            </a:br>
            <a:r>
              <a:rPr lang="en-US" dirty="0" smtClean="0"/>
              <a:t>always takes part in the</a:t>
            </a:r>
            <a:br>
              <a:rPr lang="en-US" dirty="0" smtClean="0"/>
            </a:br>
            <a:r>
              <a:rPr lang="en-US" dirty="0" smtClean="0"/>
              <a:t>minimum spanning tree (MST)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Greedy Choice Property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323012" y="3903444"/>
            <a:ext cx="5243400" cy="2497356"/>
            <a:chOff x="6337412" y="3810000"/>
            <a:chExt cx="5243400" cy="2497356"/>
          </a:xfrm>
        </p:grpSpPr>
        <p:cxnSp>
          <p:nvCxnSpPr>
            <p:cNvPr id="7" name="Straight Arrow Connector 6"/>
            <p:cNvCxnSpPr>
              <a:cxnSpLocks noChangeShapeType="1"/>
              <a:stCxn id="18" idx="7"/>
              <a:endCxn id="19" idx="3"/>
            </p:cNvCxnSpPr>
            <p:nvPr/>
          </p:nvCxnSpPr>
          <p:spPr bwMode="auto">
            <a:xfrm flipV="1">
              <a:off x="10249482" y="4430867"/>
              <a:ext cx="703158" cy="54961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8" name="Straight Arrow Connector 7"/>
            <p:cNvCxnSpPr>
              <a:cxnSpLocks noChangeShapeType="1"/>
              <a:stCxn id="20" idx="6"/>
              <a:endCxn id="19" idx="2"/>
            </p:cNvCxnSpPr>
            <p:nvPr/>
          </p:nvCxnSpPr>
          <p:spPr bwMode="auto">
            <a:xfrm>
              <a:off x="9486290" y="4166260"/>
              <a:ext cx="1380393" cy="79319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9" name="Straight Arrow Connector 8"/>
            <p:cNvCxnSpPr>
              <a:cxnSpLocks noChangeShapeType="1"/>
              <a:stCxn id="18" idx="1"/>
              <a:endCxn id="20" idx="5"/>
            </p:cNvCxnSpPr>
            <p:nvPr/>
          </p:nvCxnSpPr>
          <p:spPr bwMode="auto">
            <a:xfrm flipH="1" flipV="1">
              <a:off x="9404725" y="4351548"/>
              <a:ext cx="471220" cy="628929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0" name="Straight Arrow Connector 9"/>
            <p:cNvCxnSpPr>
              <a:cxnSpLocks noChangeShapeType="1"/>
              <a:stCxn id="21" idx="6"/>
              <a:endCxn id="18" idx="2"/>
            </p:cNvCxnSpPr>
            <p:nvPr/>
          </p:nvCxnSpPr>
          <p:spPr bwMode="auto">
            <a:xfrm flipV="1">
              <a:off x="8731324" y="5165766"/>
              <a:ext cx="1067259" cy="1325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11" name="Straight Arrow Connector 10"/>
            <p:cNvCxnSpPr>
              <a:cxnSpLocks noChangeShapeType="1"/>
              <a:stCxn id="20" idx="3"/>
              <a:endCxn id="21" idx="7"/>
            </p:cNvCxnSpPr>
            <p:nvPr/>
          </p:nvCxnSpPr>
          <p:spPr bwMode="auto">
            <a:xfrm flipH="1">
              <a:off x="8653963" y="4351548"/>
              <a:ext cx="356937" cy="642186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" name="Straight Arrow Connector 11"/>
            <p:cNvCxnSpPr>
              <a:cxnSpLocks noChangeShapeType="1"/>
              <a:stCxn id="26" idx="6"/>
              <a:endCxn id="20" idx="2"/>
            </p:cNvCxnSpPr>
            <p:nvPr/>
          </p:nvCxnSpPr>
          <p:spPr bwMode="auto">
            <a:xfrm flipV="1">
              <a:off x="7692696" y="4166260"/>
              <a:ext cx="1236639" cy="10331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13" name="Straight Arrow Connector 12"/>
            <p:cNvCxnSpPr>
              <a:cxnSpLocks noChangeShapeType="1"/>
              <a:stCxn id="21" idx="1"/>
              <a:endCxn id="26" idx="5"/>
            </p:cNvCxnSpPr>
            <p:nvPr/>
          </p:nvCxnSpPr>
          <p:spPr bwMode="auto">
            <a:xfrm flipH="1" flipV="1">
              <a:off x="7611131" y="4454863"/>
              <a:ext cx="669296" cy="538872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4" name="Straight Arrow Connector 13"/>
            <p:cNvCxnSpPr>
              <a:cxnSpLocks noChangeShapeType="1"/>
              <a:stCxn id="18" idx="5"/>
              <a:endCxn id="24" idx="1"/>
            </p:cNvCxnSpPr>
            <p:nvPr/>
          </p:nvCxnSpPr>
          <p:spPr bwMode="auto">
            <a:xfrm>
              <a:off x="10249482" y="5351054"/>
              <a:ext cx="663920" cy="442350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" name="Straight Arrow Connector 14"/>
            <p:cNvCxnSpPr>
              <a:cxnSpLocks noChangeShapeType="1"/>
              <a:stCxn id="23" idx="2"/>
              <a:endCxn id="22" idx="6"/>
            </p:cNvCxnSpPr>
            <p:nvPr/>
          </p:nvCxnSpPr>
          <p:spPr bwMode="auto">
            <a:xfrm flipH="1" flipV="1">
              <a:off x="7881552" y="6016852"/>
              <a:ext cx="1204842" cy="2846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16" name="Straight Arrow Connector 15"/>
            <p:cNvCxnSpPr>
              <a:cxnSpLocks noChangeShapeType="1"/>
              <a:stCxn id="21" idx="3"/>
              <a:endCxn id="22" idx="7"/>
            </p:cNvCxnSpPr>
            <p:nvPr/>
          </p:nvCxnSpPr>
          <p:spPr bwMode="auto">
            <a:xfrm flipH="1">
              <a:off x="7799988" y="5364311"/>
              <a:ext cx="480440" cy="467252"/>
            </a:xfrm>
            <a:prstGeom prst="straightConnector1">
              <a:avLst/>
            </a:prstGeom>
            <a:noFill/>
            <a:ln w="1016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" name="Straight Arrow Connector 16"/>
            <p:cNvCxnSpPr>
              <a:cxnSpLocks noChangeShapeType="1"/>
              <a:stCxn id="23" idx="7"/>
              <a:endCxn id="18" idx="3"/>
            </p:cNvCxnSpPr>
            <p:nvPr/>
          </p:nvCxnSpPr>
          <p:spPr bwMode="auto">
            <a:xfrm flipV="1">
              <a:off x="9561784" y="5351054"/>
              <a:ext cx="314161" cy="508977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8" name="Oval 17"/>
            <p:cNvSpPr>
              <a:spLocks noChangeArrowheads="1"/>
            </p:cNvSpPr>
            <p:nvPr/>
          </p:nvSpPr>
          <p:spPr bwMode="auto">
            <a:xfrm>
              <a:off x="9798584" y="4903729"/>
              <a:ext cx="528259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10866683" y="3983543"/>
              <a:ext cx="586954" cy="52407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J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8929335" y="3904223"/>
              <a:ext cx="556955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9086394" y="5783282"/>
              <a:ext cx="556955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10831837" y="5716655"/>
              <a:ext cx="556955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5" name="Straight Arrow Connector 24"/>
            <p:cNvCxnSpPr>
              <a:cxnSpLocks noChangeShapeType="1"/>
              <a:stCxn id="27" idx="7"/>
              <a:endCxn id="26" idx="3"/>
            </p:cNvCxnSpPr>
            <p:nvPr/>
          </p:nvCxnSpPr>
          <p:spPr bwMode="auto">
            <a:xfrm flipV="1">
              <a:off x="6812802" y="4454863"/>
              <a:ext cx="404504" cy="515310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7135741" y="4007537"/>
              <a:ext cx="556955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>
              <a:off x="6337412" y="4893425"/>
              <a:ext cx="556955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K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8" name="Straight Arrow Connector 27"/>
            <p:cNvCxnSpPr>
              <a:cxnSpLocks noChangeShapeType="1"/>
              <a:stCxn id="24" idx="0"/>
              <a:endCxn id="19" idx="4"/>
            </p:cNvCxnSpPr>
            <p:nvPr/>
          </p:nvCxnSpPr>
          <p:spPr bwMode="auto">
            <a:xfrm flipV="1">
              <a:off x="11110314" y="4507615"/>
              <a:ext cx="49846" cy="120904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29" name="Straight Arrow Connector 28"/>
            <p:cNvCxnSpPr>
              <a:cxnSpLocks noChangeShapeType="1"/>
              <a:stCxn id="24" idx="2"/>
              <a:endCxn id="23" idx="6"/>
            </p:cNvCxnSpPr>
            <p:nvPr/>
          </p:nvCxnSpPr>
          <p:spPr bwMode="auto">
            <a:xfrm flipH="1">
              <a:off x="9643349" y="5978693"/>
              <a:ext cx="1188488" cy="6662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30" name="Straight Arrow Connector 29"/>
            <p:cNvCxnSpPr>
              <a:cxnSpLocks noChangeShapeType="1"/>
              <a:stCxn id="27" idx="5"/>
              <a:endCxn id="22" idx="1"/>
            </p:cNvCxnSpPr>
            <p:nvPr/>
          </p:nvCxnSpPr>
          <p:spPr bwMode="auto">
            <a:xfrm>
              <a:off x="6812802" y="5340750"/>
              <a:ext cx="593360" cy="49081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sp>
          <p:nvSpPr>
            <p:cNvPr id="31" name="TextBox 30"/>
            <p:cNvSpPr txBox="1"/>
            <p:nvPr/>
          </p:nvSpPr>
          <p:spPr>
            <a:xfrm>
              <a:off x="6587164" y="4399374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037526" y="5224947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094480" y="3840052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904407" y="4370641"/>
              <a:ext cx="297735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9030766" y="4801134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980147" y="3810000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0219793" y="4409230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16</a:t>
              </a:r>
              <a:endParaRPr lang="en-US" sz="20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1160160" y="4927749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0477949" y="5185615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359054" y="5659049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9976518" y="5648938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22</a:t>
              </a:r>
              <a:endParaRPr lang="en-US" sz="20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9428002" y="5309628"/>
              <a:ext cx="297735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765520" y="5237811"/>
              <a:ext cx="297735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4</a:t>
              </a:r>
              <a:endParaRPr lang="en-US" sz="20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432306" y="4326604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13</a:t>
              </a:r>
              <a:endParaRPr lang="en-US" sz="20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610714" y="4340482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8203066" y="4916986"/>
              <a:ext cx="528258" cy="524074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 w="1016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7324598" y="5754815"/>
              <a:ext cx="556955" cy="524074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 w="1016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E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262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5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Optimal substructure </a:t>
            </a:r>
            <a:r>
              <a:rPr lang="en-US" dirty="0" smtClean="0"/>
              <a:t>property</a:t>
            </a:r>
          </a:p>
          <a:p>
            <a:pPr lvl="1">
              <a:lnSpc>
                <a:spcPct val="115000"/>
              </a:lnSpc>
            </a:pPr>
            <a:r>
              <a:rPr lang="en-US" dirty="0" smtClean="0"/>
              <a:t>After each greedy choice the problem remains an optimization problem of the same form as the original problem</a:t>
            </a:r>
          </a:p>
          <a:p>
            <a:pPr marL="609494" lvl="2" indent="-304747">
              <a:lnSpc>
                <a:spcPct val="115000"/>
              </a:lnSpc>
              <a:spcBef>
                <a:spcPts val="1200"/>
              </a:spcBef>
              <a:buClr>
                <a:srgbClr val="F2B254"/>
              </a:buClr>
              <a:buSzPct val="100000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An optimal global solution contains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optimal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solutions</a:t>
            </a:r>
            <a:b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of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all its sub-problems</a:t>
            </a: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n-US" dirty="0" smtClean="0"/>
              <a:t>Example </a:t>
            </a:r>
            <a:r>
              <a:rPr lang="en-US" dirty="0"/>
              <a:t>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optimal substructure</a:t>
            </a:r>
            <a:r>
              <a:rPr lang="en-US" dirty="0" smtClean="0"/>
              <a:t>:</a:t>
            </a:r>
            <a:endParaRPr lang="en-US" dirty="0"/>
          </a:p>
          <a:p>
            <a:pPr lvl="1">
              <a:lnSpc>
                <a:spcPct val="115000"/>
              </a:lnSpc>
            </a:pPr>
            <a:r>
              <a:rPr lang="en-US" sz="3000" dirty="0" smtClean="0"/>
              <a:t>After removing the smallest-weight</a:t>
            </a:r>
            <a:br>
              <a:rPr lang="en-US" sz="3000" dirty="0" smtClean="0"/>
            </a:br>
            <a:r>
              <a:rPr lang="en-US" sz="3000" dirty="0" smtClean="0"/>
              <a:t>edge (and merging its nodes), we</a:t>
            </a:r>
            <a:br>
              <a:rPr lang="en-US" sz="3000" dirty="0" smtClean="0"/>
            </a:br>
            <a:r>
              <a:rPr lang="en-US" sz="3000" dirty="0" smtClean="0"/>
              <a:t>get a MST problem of the same form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Optimal Substructure Property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94" name="Group 93"/>
          <p:cNvGrpSpPr/>
          <p:nvPr/>
        </p:nvGrpSpPr>
        <p:grpSpPr>
          <a:xfrm>
            <a:off x="6856412" y="3903444"/>
            <a:ext cx="4707011" cy="2497356"/>
            <a:chOff x="6973556" y="3751044"/>
            <a:chExt cx="4707011" cy="2497356"/>
          </a:xfrm>
        </p:grpSpPr>
        <p:cxnSp>
          <p:nvCxnSpPr>
            <p:cNvPr id="47" name="Straight Arrow Connector 46"/>
            <p:cNvCxnSpPr>
              <a:cxnSpLocks noChangeShapeType="1"/>
              <a:stCxn id="58" idx="7"/>
              <a:endCxn id="59" idx="3"/>
            </p:cNvCxnSpPr>
            <p:nvPr/>
          </p:nvCxnSpPr>
          <p:spPr bwMode="auto">
            <a:xfrm flipV="1">
              <a:off x="10349237" y="4371911"/>
              <a:ext cx="703158" cy="54961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48" name="Straight Arrow Connector 47"/>
            <p:cNvCxnSpPr>
              <a:cxnSpLocks noChangeShapeType="1"/>
              <a:stCxn id="60" idx="6"/>
              <a:endCxn id="59" idx="2"/>
            </p:cNvCxnSpPr>
            <p:nvPr/>
          </p:nvCxnSpPr>
          <p:spPr bwMode="auto">
            <a:xfrm>
              <a:off x="9586045" y="4107304"/>
              <a:ext cx="1380393" cy="79319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49" name="Straight Arrow Connector 48"/>
            <p:cNvCxnSpPr>
              <a:cxnSpLocks noChangeShapeType="1"/>
              <a:stCxn id="58" idx="1"/>
              <a:endCxn id="60" idx="5"/>
            </p:cNvCxnSpPr>
            <p:nvPr/>
          </p:nvCxnSpPr>
          <p:spPr bwMode="auto">
            <a:xfrm flipH="1" flipV="1">
              <a:off x="9504480" y="4292592"/>
              <a:ext cx="471220" cy="628929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50" name="Straight Arrow Connector 49"/>
            <p:cNvCxnSpPr>
              <a:cxnSpLocks noChangeShapeType="1"/>
              <a:stCxn id="84" idx="6"/>
              <a:endCxn id="58" idx="2"/>
            </p:cNvCxnSpPr>
            <p:nvPr/>
          </p:nvCxnSpPr>
          <p:spPr bwMode="auto">
            <a:xfrm flipV="1">
              <a:off x="8831079" y="5106810"/>
              <a:ext cx="1067259" cy="1325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51" name="Straight Arrow Connector 50"/>
            <p:cNvCxnSpPr>
              <a:cxnSpLocks noChangeShapeType="1"/>
              <a:stCxn id="60" idx="3"/>
              <a:endCxn id="84" idx="7"/>
            </p:cNvCxnSpPr>
            <p:nvPr/>
          </p:nvCxnSpPr>
          <p:spPr bwMode="auto">
            <a:xfrm flipH="1">
              <a:off x="8753718" y="4292592"/>
              <a:ext cx="356937" cy="642186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52" name="Straight Arrow Connector 51"/>
            <p:cNvCxnSpPr>
              <a:cxnSpLocks noChangeShapeType="1"/>
              <a:stCxn id="64" idx="6"/>
              <a:endCxn id="60" idx="2"/>
            </p:cNvCxnSpPr>
            <p:nvPr/>
          </p:nvCxnSpPr>
          <p:spPr bwMode="auto">
            <a:xfrm flipV="1">
              <a:off x="7970322" y="4107304"/>
              <a:ext cx="1058768" cy="10331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53" name="Straight Arrow Connector 52"/>
            <p:cNvCxnSpPr>
              <a:cxnSpLocks noChangeShapeType="1"/>
              <a:stCxn id="84" idx="1"/>
              <a:endCxn id="64" idx="5"/>
            </p:cNvCxnSpPr>
            <p:nvPr/>
          </p:nvCxnSpPr>
          <p:spPr bwMode="auto">
            <a:xfrm flipH="1" flipV="1">
              <a:off x="7888758" y="4395906"/>
              <a:ext cx="491425" cy="538873"/>
            </a:xfrm>
            <a:prstGeom prst="straightConnector1">
              <a:avLst/>
            </a:prstGeom>
            <a:noFill/>
            <a:ln w="1016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54" name="Straight Arrow Connector 53"/>
            <p:cNvCxnSpPr>
              <a:cxnSpLocks noChangeShapeType="1"/>
              <a:stCxn id="58" idx="5"/>
              <a:endCxn id="62" idx="1"/>
            </p:cNvCxnSpPr>
            <p:nvPr/>
          </p:nvCxnSpPr>
          <p:spPr bwMode="auto">
            <a:xfrm>
              <a:off x="10349237" y="5292098"/>
              <a:ext cx="663920" cy="442350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55" name="Straight Arrow Connector 54"/>
            <p:cNvCxnSpPr>
              <a:cxnSpLocks noChangeShapeType="1"/>
              <a:stCxn id="61" idx="2"/>
              <a:endCxn id="84" idx="5"/>
            </p:cNvCxnSpPr>
            <p:nvPr/>
          </p:nvCxnSpPr>
          <p:spPr bwMode="auto">
            <a:xfrm flipH="1" flipV="1">
              <a:off x="8753717" y="5305355"/>
              <a:ext cx="432432" cy="68100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57" name="Straight Arrow Connector 56"/>
            <p:cNvCxnSpPr>
              <a:cxnSpLocks noChangeShapeType="1"/>
              <a:stCxn id="61" idx="7"/>
              <a:endCxn id="58" idx="3"/>
            </p:cNvCxnSpPr>
            <p:nvPr/>
          </p:nvCxnSpPr>
          <p:spPr bwMode="auto">
            <a:xfrm flipV="1">
              <a:off x="9661539" y="5292098"/>
              <a:ext cx="314161" cy="508977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58" name="Oval 57"/>
            <p:cNvSpPr>
              <a:spLocks noChangeArrowheads="1"/>
            </p:cNvSpPr>
            <p:nvPr/>
          </p:nvSpPr>
          <p:spPr bwMode="auto">
            <a:xfrm>
              <a:off x="9898339" y="4844773"/>
              <a:ext cx="528259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59" name="Oval 58"/>
            <p:cNvSpPr>
              <a:spLocks noChangeArrowheads="1"/>
            </p:cNvSpPr>
            <p:nvPr/>
          </p:nvSpPr>
          <p:spPr bwMode="auto">
            <a:xfrm>
              <a:off x="10966438" y="3924587"/>
              <a:ext cx="586954" cy="52407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J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60" name="Oval 59"/>
            <p:cNvSpPr>
              <a:spLocks noChangeArrowheads="1"/>
            </p:cNvSpPr>
            <p:nvPr/>
          </p:nvSpPr>
          <p:spPr bwMode="auto">
            <a:xfrm>
              <a:off x="9029090" y="3845267"/>
              <a:ext cx="556955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61" name="Oval 60"/>
            <p:cNvSpPr>
              <a:spLocks noChangeArrowheads="1"/>
            </p:cNvSpPr>
            <p:nvPr/>
          </p:nvSpPr>
          <p:spPr bwMode="auto">
            <a:xfrm>
              <a:off x="9186149" y="5724326"/>
              <a:ext cx="556955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62" name="Oval 61"/>
            <p:cNvSpPr>
              <a:spLocks noChangeArrowheads="1"/>
            </p:cNvSpPr>
            <p:nvPr/>
          </p:nvSpPr>
          <p:spPr bwMode="auto">
            <a:xfrm>
              <a:off x="10931592" y="5657699"/>
              <a:ext cx="556955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63" name="Straight Arrow Connector 62"/>
            <p:cNvCxnSpPr>
              <a:cxnSpLocks noChangeShapeType="1"/>
              <a:stCxn id="65" idx="0"/>
              <a:endCxn id="64" idx="3"/>
            </p:cNvCxnSpPr>
            <p:nvPr/>
          </p:nvCxnSpPr>
          <p:spPr bwMode="auto">
            <a:xfrm flipV="1">
              <a:off x="7252034" y="4395906"/>
              <a:ext cx="242897" cy="534821"/>
            </a:xfrm>
            <a:prstGeom prst="straightConnector1">
              <a:avLst/>
            </a:prstGeom>
            <a:noFill/>
            <a:ln w="38100" algn="ctr">
              <a:solidFill>
                <a:srgbClr val="FFA72A"/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64" name="Oval 63"/>
            <p:cNvSpPr>
              <a:spLocks noChangeArrowheads="1"/>
            </p:cNvSpPr>
            <p:nvPr/>
          </p:nvSpPr>
          <p:spPr bwMode="auto">
            <a:xfrm>
              <a:off x="7413367" y="3948581"/>
              <a:ext cx="556955" cy="524074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 w="1016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65" name="Oval 64"/>
            <p:cNvSpPr>
              <a:spLocks noChangeArrowheads="1"/>
            </p:cNvSpPr>
            <p:nvPr/>
          </p:nvSpPr>
          <p:spPr bwMode="auto">
            <a:xfrm>
              <a:off x="6973556" y="4930727"/>
              <a:ext cx="556955" cy="5240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K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66" name="Straight Arrow Connector 65"/>
            <p:cNvCxnSpPr>
              <a:cxnSpLocks noChangeShapeType="1"/>
              <a:stCxn id="62" idx="0"/>
              <a:endCxn id="59" idx="4"/>
            </p:cNvCxnSpPr>
            <p:nvPr/>
          </p:nvCxnSpPr>
          <p:spPr bwMode="auto">
            <a:xfrm flipV="1">
              <a:off x="11210069" y="4448659"/>
              <a:ext cx="49846" cy="120904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67" name="Straight Arrow Connector 66"/>
            <p:cNvCxnSpPr>
              <a:cxnSpLocks noChangeShapeType="1"/>
              <a:stCxn id="62" idx="2"/>
              <a:endCxn id="61" idx="6"/>
            </p:cNvCxnSpPr>
            <p:nvPr/>
          </p:nvCxnSpPr>
          <p:spPr bwMode="auto">
            <a:xfrm flipH="1">
              <a:off x="9743104" y="5919737"/>
              <a:ext cx="1188488" cy="6662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cxnSp>
          <p:nvCxnSpPr>
            <p:cNvPr id="68" name="Straight Arrow Connector 67"/>
            <p:cNvCxnSpPr>
              <a:cxnSpLocks noChangeShapeType="1"/>
              <a:stCxn id="65" idx="6"/>
              <a:endCxn id="84" idx="2"/>
            </p:cNvCxnSpPr>
            <p:nvPr/>
          </p:nvCxnSpPr>
          <p:spPr bwMode="auto">
            <a:xfrm flipV="1">
              <a:off x="7530511" y="5120067"/>
              <a:ext cx="772310" cy="7269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prstDash val="sysDot"/>
              <a:round/>
              <a:headEnd/>
              <a:tailEnd type="none" w="med" len="med"/>
            </a:ln>
            <a:effectLst/>
          </p:spPr>
        </p:cxnSp>
        <p:sp>
          <p:nvSpPr>
            <p:cNvPr id="69" name="TextBox 68"/>
            <p:cNvSpPr txBox="1"/>
            <p:nvPr/>
          </p:nvSpPr>
          <p:spPr>
            <a:xfrm>
              <a:off x="7360067" y="4557890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10</a:t>
              </a:r>
              <a:endParaRPr lang="en-US" sz="20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7686652" y="5163588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12</a:t>
              </a:r>
              <a:endParaRPr lang="en-US" sz="2000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8299816" y="3781096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17</a:t>
              </a:r>
              <a:endParaRPr lang="en-US" sz="2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9698" y="4325333"/>
              <a:ext cx="297735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9157817" y="4728530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33</a:t>
              </a:r>
              <a:endParaRPr lang="en-US" sz="2000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0079902" y="3751044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0319548" y="4350274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16</a:t>
              </a:r>
              <a:endParaRPr lang="en-US" sz="2000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1259915" y="4868793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26</a:t>
              </a:r>
              <a:endParaRPr lang="en-US" sz="20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0577704" y="5126659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20</a:t>
              </a:r>
              <a:endParaRPr lang="en-US" sz="2000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516715" y="5503644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14</a:t>
              </a:r>
              <a:endParaRPr lang="en-US" sz="2000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0076273" y="5589982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22</a:t>
              </a:r>
              <a:endParaRPr lang="en-US" sz="2000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9527757" y="5250672"/>
              <a:ext cx="297735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9</a:t>
              </a:r>
              <a:endParaRPr lang="en-US" sz="20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8545709" y="4294944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13</a:t>
              </a:r>
              <a:endParaRPr lang="en-US" sz="20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9710469" y="4281526"/>
              <a:ext cx="420652" cy="3770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11</a:t>
              </a:r>
              <a:endParaRPr lang="en-US" sz="2000" dirty="0"/>
            </a:p>
          </p:txBody>
        </p:sp>
        <p:sp>
          <p:nvSpPr>
            <p:cNvPr id="84" name="Oval 83"/>
            <p:cNvSpPr>
              <a:spLocks noChangeArrowheads="1"/>
            </p:cNvSpPr>
            <p:nvPr/>
          </p:nvSpPr>
          <p:spPr bwMode="auto">
            <a:xfrm>
              <a:off x="8302821" y="4858030"/>
              <a:ext cx="528258" cy="524074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 w="101600" algn="ctr">
              <a:solidFill>
                <a:srgbClr val="FFFF00"/>
              </a:solidFill>
              <a:round/>
              <a:headEnd/>
              <a:tailEnd type="none" w="med" len="med"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DE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424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31814" y="4876800"/>
            <a:ext cx="11125198" cy="820600"/>
          </a:xfrm>
        </p:spPr>
        <p:txBody>
          <a:bodyPr/>
          <a:lstStyle/>
          <a:p>
            <a:r>
              <a:rPr lang="en-US" dirty="0" smtClean="0"/>
              <a:t>Activity Selection Problem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814" y="5754968"/>
            <a:ext cx="11125198" cy="719034"/>
          </a:xfrm>
        </p:spPr>
        <p:txBody>
          <a:bodyPr/>
          <a:lstStyle/>
          <a:p>
            <a:r>
              <a:rPr lang="en-US" dirty="0"/>
              <a:t>The Greedy Algorithm and Why </a:t>
            </a:r>
            <a:r>
              <a:rPr lang="en-US" dirty="0" smtClean="0"/>
              <a:t>It </a:t>
            </a:r>
            <a:r>
              <a:rPr lang="en-US" dirty="0"/>
              <a:t>I</a:t>
            </a:r>
            <a:r>
              <a:rPr lang="en-US" dirty="0" smtClean="0"/>
              <a:t>s Optimal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363" y="1185517"/>
            <a:ext cx="6322100" cy="3359187"/>
          </a:xfrm>
          <a:prstGeom prst="roundRect">
            <a:avLst>
              <a:gd name="adj" fmla="val 1228"/>
            </a:avLst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98291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Activity Selection Problem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(a.k.a. Conference Scheduling Problem)</a:t>
            </a:r>
          </a:p>
          <a:p>
            <a:pPr lvl="1"/>
            <a:r>
              <a:rPr lang="en-US" dirty="0" smtClean="0"/>
              <a:t>Given a set of activities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 = {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baseline="-250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baseline="-250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…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baseline="-25000" dirty="0" smtClean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 smtClean="0"/>
              <a:t>}</a:t>
            </a:r>
          </a:p>
          <a:p>
            <a:pPr lvl="2"/>
            <a:r>
              <a:rPr lang="en-US" dirty="0" smtClean="0"/>
              <a:t>Each having a start &amp; finish time: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baseline="-25000" noProof="1" smtClean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 smtClean="0"/>
              <a:t> = {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baseline="-25000" noProof="1" smtClean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 smtClean="0"/>
              <a:t>,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baseline="-25000" noProof="1" smtClean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Activities are "compatible" if they don't overlap</a:t>
            </a:r>
          </a:p>
          <a:p>
            <a:pPr lvl="2"/>
            <a:r>
              <a:rPr lang="en-US" dirty="0" smtClean="0"/>
              <a:t>i.e. their intervals do not intersect</a:t>
            </a:r>
          </a:p>
          <a:p>
            <a:pPr lvl="1"/>
            <a:r>
              <a:rPr lang="en-US" dirty="0" smtClean="0"/>
              <a:t>What is the maximum-size subset of compatible activities?</a:t>
            </a:r>
          </a:p>
          <a:p>
            <a:pPr lvl="2"/>
            <a:r>
              <a:rPr lang="en-US" dirty="0" smtClean="0"/>
              <a:t>i.e. which is the largest list of compatible activities that can be scheduled?</a:t>
            </a:r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Activity Selection Problem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20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Activity selection problem example:</a:t>
            </a:r>
          </a:p>
          <a:p>
            <a:pPr lvl="1"/>
            <a:endParaRPr lang="en-US" sz="3400" dirty="0"/>
          </a:p>
          <a:p>
            <a:pPr lvl="1"/>
            <a:endParaRPr lang="en-US" sz="3400" dirty="0" smtClean="0"/>
          </a:p>
          <a:p>
            <a:pPr lvl="1"/>
            <a:endParaRPr lang="en-US" sz="3400" dirty="0"/>
          </a:p>
          <a:p>
            <a:pPr lvl="1"/>
            <a:endParaRPr lang="en-US" sz="3400" dirty="0" smtClean="0"/>
          </a:p>
          <a:p>
            <a:pPr lvl="1"/>
            <a:endParaRPr lang="en-US" sz="3400" dirty="0" smtClean="0"/>
          </a:p>
          <a:p>
            <a:pPr lvl="1"/>
            <a:endParaRPr lang="en-US" sz="3400" dirty="0"/>
          </a:p>
          <a:p>
            <a:r>
              <a:rPr lang="en-US" dirty="0" smtClean="0"/>
              <a:t>Several optimal solutions: </a:t>
            </a:r>
            <a:r>
              <a:rPr lang="en-US" dirty="0"/>
              <a:t>{a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4</a:t>
            </a:r>
            <a:r>
              <a:rPr lang="en-US" dirty="0"/>
              <a:t>, a</a:t>
            </a:r>
            <a:r>
              <a:rPr lang="en-US" baseline="-25000" dirty="0"/>
              <a:t>8</a:t>
            </a:r>
            <a:r>
              <a:rPr lang="en-US" dirty="0"/>
              <a:t>, a</a:t>
            </a:r>
            <a:r>
              <a:rPr lang="en-US" baseline="-25000" dirty="0"/>
              <a:t>11</a:t>
            </a:r>
            <a:r>
              <a:rPr lang="en-US" dirty="0" smtClean="0"/>
              <a:t>}, {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4</a:t>
            </a:r>
            <a:r>
              <a:rPr lang="en-US" dirty="0"/>
              <a:t>, a</a:t>
            </a:r>
            <a:r>
              <a:rPr lang="en-US" baseline="-25000" dirty="0"/>
              <a:t>9</a:t>
            </a:r>
            <a:r>
              <a:rPr lang="en-US" dirty="0"/>
              <a:t>, a</a:t>
            </a:r>
            <a:r>
              <a:rPr lang="en-US" baseline="-25000" dirty="0"/>
              <a:t>11</a:t>
            </a:r>
            <a:r>
              <a:rPr lang="en-US" dirty="0" smtClean="0"/>
              <a:t>}, …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Activity Selection </a:t>
            </a:r>
            <a:r>
              <a:rPr lang="en-US" dirty="0" smtClean="0"/>
              <a:t>Problem – Example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038753"/>
              </p:ext>
            </p:extLst>
          </p:nvPr>
        </p:nvGraphicFramePr>
        <p:xfrm>
          <a:off x="1065212" y="1891352"/>
          <a:ext cx="10058400" cy="146304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957687"/>
                <a:gridCol w="748009"/>
                <a:gridCol w="748009"/>
                <a:gridCol w="748009"/>
                <a:gridCol w="748009"/>
                <a:gridCol w="620623"/>
                <a:gridCol w="748009"/>
                <a:gridCol w="748009"/>
                <a:gridCol w="748009"/>
                <a:gridCol w="748009"/>
                <a:gridCol w="748009"/>
                <a:gridCol w="748009"/>
              </a:tblGrid>
              <a:tr h="281966"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Index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11</a:t>
                      </a:r>
                      <a:endParaRPr lang="en-US" sz="2600" b="1" i="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326937"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Start (</a:t>
                      </a:r>
                      <a:r>
                        <a:rPr lang="en-US" sz="2600" kern="1200" noProof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</a:t>
                      </a:r>
                      <a:r>
                        <a:rPr lang="en-US" sz="2600" kern="1200" baseline="-25000" noProof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</a:t>
                      </a:r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)</a:t>
                      </a:r>
                      <a:endParaRPr lang="en-US" sz="2600" b="1" i="0" kern="1200" dirty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1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3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0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5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3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5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6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8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8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2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12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</a:tr>
              <a:tr h="326937"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Finish (f</a:t>
                      </a:r>
                      <a:r>
                        <a:rPr lang="en-US" sz="2600" kern="1200" baseline="-250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</a:t>
                      </a:r>
                      <a:r>
                        <a:rPr lang="en-US" sz="26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)</a:t>
                      </a:r>
                      <a:endParaRPr lang="en-US" sz="2600" b="1" i="0" kern="1200" dirty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4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5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6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7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8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9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10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11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12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13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600" kern="1200" dirty="0" smtClean="0">
                          <a:effectLst/>
                        </a:rPr>
                        <a:t>14</a:t>
                      </a:r>
                      <a:endParaRPr lang="en-US" sz="2600" b="1" i="0" kern="1200" dirty="0">
                        <a:solidFill>
                          <a:schemeClr val="bg1"/>
                        </a:solidFill>
                        <a:effectLst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grpSp>
        <p:nvGrpSpPr>
          <p:cNvPr id="83" name="Group 82"/>
          <p:cNvGrpSpPr/>
          <p:nvPr/>
        </p:nvGrpSpPr>
        <p:grpSpPr>
          <a:xfrm>
            <a:off x="1065212" y="3643952"/>
            <a:ext cx="10058400" cy="2286000"/>
            <a:chOff x="1065212" y="3643952"/>
            <a:chExt cx="10058400" cy="2286000"/>
          </a:xfrm>
        </p:grpSpPr>
        <p:sp>
          <p:nvSpPr>
            <p:cNvPr id="81" name="Rectangle 80"/>
            <p:cNvSpPr/>
            <p:nvPr/>
          </p:nvSpPr>
          <p:spPr>
            <a:xfrm>
              <a:off x="1065212" y="4405953"/>
              <a:ext cx="10058399" cy="1523999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1065212" y="3643952"/>
              <a:ext cx="10058400" cy="76200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57" name="Group 56"/>
            <p:cNvGrpSpPr/>
            <p:nvPr/>
          </p:nvGrpSpPr>
          <p:grpSpPr>
            <a:xfrm>
              <a:off x="1316494" y="3720152"/>
              <a:ext cx="9578518" cy="535470"/>
              <a:chOff x="989012" y="5561565"/>
              <a:chExt cx="9578518" cy="535470"/>
            </a:xfrm>
          </p:grpSpPr>
          <p:cxnSp>
            <p:nvCxnSpPr>
              <p:cNvPr id="6" name="Straight Connector 5"/>
              <p:cNvCxnSpPr/>
              <p:nvPr/>
            </p:nvCxnSpPr>
            <p:spPr>
              <a:xfrm>
                <a:off x="989012" y="6020835"/>
                <a:ext cx="9578518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12176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18272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24368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0464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36560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42656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48752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54848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60944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67040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73136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79232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85328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91424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97520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0361612" y="5944635"/>
                <a:ext cx="0" cy="1524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>
                <a:off x="1065212" y="55636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0</a:t>
                </a:r>
                <a:endParaRPr lang="en-US" sz="1800" dirty="0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1677802" y="55636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/>
                  <a:t>1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2284412" y="55636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2</a:t>
                </a:r>
                <a:endParaRPr lang="en-US" sz="1800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2897002" y="55636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3</a:t>
                </a:r>
                <a:endParaRPr lang="en-US" sz="1800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3503736" y="556260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4</a:t>
                </a:r>
                <a:endParaRPr lang="en-US" sz="1800" dirty="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4116326" y="556260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5</a:t>
                </a:r>
                <a:endParaRPr lang="en-US" sz="1800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4722936" y="556260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6</a:t>
                </a:r>
                <a:endParaRPr lang="en-US" sz="1800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5335526" y="556260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7</a:t>
                </a:r>
                <a:endParaRPr lang="en-US" sz="18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942012" y="556260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8</a:t>
                </a:r>
                <a:endParaRPr lang="en-US" sz="1800" dirty="0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6554602" y="556260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9</a:t>
                </a:r>
                <a:endParaRPr lang="en-US" sz="1800" dirty="0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7110412" y="5562600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10</a:t>
                </a:r>
                <a:endParaRPr lang="en-US" sz="1800" dirty="0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7710302" y="5562600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11</a:t>
                </a:r>
                <a:endParaRPr lang="en-US" sz="1800" dirty="0"/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8317036" y="556156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12</a:t>
                </a:r>
                <a:endParaRPr lang="en-US" sz="1800" dirty="0"/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8929626" y="556156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13</a:t>
                </a:r>
                <a:endParaRPr lang="en-US" sz="1800" dirty="0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9536236" y="556156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14</a:t>
                </a:r>
                <a:endParaRPr lang="en-US" sz="1800" dirty="0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10148826" y="556156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/>
                  <a:t>15</a:t>
                </a:r>
                <a:endParaRPr lang="en-US" sz="1800" dirty="0"/>
              </a:p>
            </p:txBody>
          </p:sp>
        </p:grpSp>
        <p:cxnSp>
          <p:nvCxnSpPr>
            <p:cNvPr id="59" name="Straight Connector 58"/>
            <p:cNvCxnSpPr/>
            <p:nvPr/>
          </p:nvCxnSpPr>
          <p:spPr>
            <a:xfrm>
              <a:off x="2154694" y="4634552"/>
              <a:ext cx="1828800" cy="0"/>
            </a:xfrm>
            <a:prstGeom prst="line">
              <a:avLst/>
            </a:prstGeom>
            <a:ln w="57150">
              <a:solidFill>
                <a:srgbClr val="FFFF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373894" y="4857465"/>
              <a:ext cx="1219200" cy="0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545094" y="5328313"/>
              <a:ext cx="3657600" cy="0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4593094" y="4634552"/>
              <a:ext cx="1219200" cy="0"/>
            </a:xfrm>
            <a:prstGeom prst="line">
              <a:avLst/>
            </a:prstGeom>
            <a:ln w="57150">
              <a:solidFill>
                <a:srgbClr val="FFFF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3373894" y="5548952"/>
              <a:ext cx="3046443" cy="0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4593094" y="5091752"/>
              <a:ext cx="2438400" cy="0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>
              <a:off x="5202694" y="4863152"/>
              <a:ext cx="2438400" cy="0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6415470" y="5334000"/>
              <a:ext cx="1831666" cy="0"/>
            </a:xfrm>
            <a:prstGeom prst="line">
              <a:avLst/>
            </a:prstGeom>
            <a:ln w="57150">
              <a:solidFill>
                <a:srgbClr val="FFFF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2764294" y="5777552"/>
              <a:ext cx="6702166" cy="0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8856860" y="4876800"/>
              <a:ext cx="1222634" cy="0"/>
            </a:xfrm>
            <a:prstGeom prst="line">
              <a:avLst/>
            </a:prstGeom>
            <a:ln w="57150">
              <a:solidFill>
                <a:srgbClr val="FFFF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6421894" y="4648200"/>
              <a:ext cx="2431976" cy="0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4877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greedy algorithm for the </a:t>
            </a:r>
            <a:r>
              <a:rPr lang="en-US" dirty="0"/>
              <a:t>Activity Selection </a:t>
            </a:r>
            <a:r>
              <a:rPr lang="en-US" dirty="0" smtClean="0"/>
              <a:t>Problem: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Greedy characteristics of the above algorithm</a:t>
            </a:r>
          </a:p>
          <a:p>
            <a:pPr lvl="1"/>
            <a:r>
              <a:rPr lang="en-US" dirty="0" smtClean="0"/>
              <a:t>Taking the earliest finish activity gives more time for all others</a:t>
            </a:r>
          </a:p>
          <a:p>
            <a:pPr lvl="1"/>
            <a:r>
              <a:rPr lang="en-US" dirty="0" smtClean="0"/>
              <a:t>We pick an activity preserving the "maximum remaining time"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Selection </a:t>
            </a:r>
            <a:r>
              <a:rPr lang="en-US" dirty="0" smtClean="0"/>
              <a:t>Problem</a:t>
            </a:r>
            <a:r>
              <a:rPr lang="en-US" smtClean="0"/>
              <a:t>: Greedy</a:t>
            </a:r>
            <a:endParaRPr lang="en-US" dirty="0"/>
          </a:p>
        </p:txBody>
      </p:sp>
      <p:sp>
        <p:nvSpPr>
          <p:cNvPr id="4" name="Text Placeholder 7"/>
          <p:cNvSpPr txBox="1">
            <a:spLocks/>
          </p:cNvSpPr>
          <p:nvPr/>
        </p:nvSpPr>
        <p:spPr>
          <a:xfrm>
            <a:off x="619236" y="1992125"/>
            <a:ext cx="10947176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342900" indent="-34290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Arial" pitchFamily="34" charset="0"/>
              <a:buChar char="•"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indent="0">
              <a:spcBef>
                <a:spcPts val="1200"/>
              </a:spcBef>
              <a:buNone/>
            </a:pPr>
            <a:r>
              <a:rPr lang="en-US" sz="2800" dirty="0" smtClean="0">
                <a:solidFill>
                  <a:srgbClr val="FBEEDC"/>
                </a:solidFill>
              </a:rPr>
              <a:t>While (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2800" dirty="0" smtClean="0">
                <a:solidFill>
                  <a:srgbClr val="FBEEDC"/>
                </a:solidFill>
              </a:rPr>
              <a:t> in not empty)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800" dirty="0" smtClean="0">
                <a:solidFill>
                  <a:srgbClr val="FBEEDC"/>
                </a:solidFill>
              </a:rPr>
              <a:t>  </a:t>
            </a:r>
            <a:r>
              <a:rPr lang="en-US" sz="2800" dirty="0">
                <a:solidFill>
                  <a:srgbClr val="FBEEDC"/>
                </a:solidFill>
              </a:rPr>
              <a:t>Select from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2800" dirty="0">
                <a:solidFill>
                  <a:srgbClr val="FBEEDC"/>
                </a:solidFill>
              </a:rPr>
              <a:t> an </a:t>
            </a:r>
            <a:r>
              <a:rPr lang="en-US" sz="2800" dirty="0" smtClean="0">
                <a:solidFill>
                  <a:srgbClr val="FBEEDC"/>
                </a:solidFill>
              </a:rPr>
              <a:t>activity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sz="2800" dirty="0" smtClean="0">
                <a:solidFill>
                  <a:srgbClr val="FBEEDC"/>
                </a:solidFill>
              </a:rPr>
              <a:t> with </a:t>
            </a:r>
            <a:r>
              <a:rPr lang="en-US" sz="2800" dirty="0">
                <a:solidFill>
                  <a:srgbClr val="FBEEDC"/>
                </a:solidFill>
              </a:rPr>
              <a:t>the earliest </a:t>
            </a:r>
            <a:r>
              <a:rPr lang="en-US" sz="2800" dirty="0" smtClean="0">
                <a:solidFill>
                  <a:srgbClr val="FBEEDC"/>
                </a:solidFill>
              </a:rPr>
              <a:t>finish</a:t>
            </a:r>
            <a:endParaRPr lang="en-US" sz="2800" dirty="0">
              <a:solidFill>
                <a:srgbClr val="FBEEDC"/>
              </a:solidFill>
            </a:endParaRPr>
          </a:p>
          <a:p>
            <a:pPr marL="0" indent="0">
              <a:spcBef>
                <a:spcPts val="1200"/>
              </a:spcBef>
              <a:buNone/>
            </a:pPr>
            <a:r>
              <a:rPr lang="en-US" sz="2800" dirty="0" smtClean="0">
                <a:solidFill>
                  <a:srgbClr val="FBEEDC"/>
                </a:solidFill>
              </a:rPr>
              <a:t>  Remove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sz="2800" dirty="0" smtClean="0">
                <a:solidFill>
                  <a:srgbClr val="FBEEDC"/>
                </a:solidFill>
              </a:rPr>
              <a:t> + all activities from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2800" dirty="0">
                <a:solidFill>
                  <a:srgbClr val="FBEEDC"/>
                </a:solidFill>
              </a:rPr>
              <a:t> conflicting with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4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42913" indent="-442913">
              <a:lnSpc>
                <a:spcPts val="4500"/>
              </a:lnSpc>
              <a:buFontTx/>
              <a:buAutoNum type="arabicPeriod"/>
            </a:pPr>
            <a:r>
              <a:rPr lang="en-US" dirty="0" smtClean="0"/>
              <a:t>Greedy </a:t>
            </a:r>
            <a:r>
              <a:rPr lang="en-US" dirty="0"/>
              <a:t>Algorithms </a:t>
            </a:r>
            <a:r>
              <a:rPr lang="en-US" dirty="0" smtClean="0"/>
              <a:t>– Concepts</a:t>
            </a:r>
            <a:endParaRPr lang="en-US" dirty="0"/>
          </a:p>
          <a:p>
            <a:pPr marL="442913" indent="-442913">
              <a:lnSpc>
                <a:spcPts val="4500"/>
              </a:lnSpc>
              <a:buFontTx/>
              <a:buAutoNum type="arabicPeriod"/>
            </a:pPr>
            <a:r>
              <a:rPr lang="en-US" dirty="0"/>
              <a:t>Optimal Greedy Algorithms</a:t>
            </a:r>
          </a:p>
          <a:p>
            <a:pPr marL="723900" lvl="1" indent="-376238">
              <a:lnSpc>
                <a:spcPts val="4500"/>
              </a:lnSpc>
            </a:pPr>
            <a:r>
              <a:rPr lang="en-US" dirty="0"/>
              <a:t>Optimal Substructure and Greedy Choice</a:t>
            </a:r>
          </a:p>
          <a:p>
            <a:pPr marL="723900" lvl="1" indent="-376238">
              <a:lnSpc>
                <a:spcPts val="4500"/>
              </a:lnSpc>
            </a:pPr>
            <a:r>
              <a:rPr lang="en-US" dirty="0" smtClean="0"/>
              <a:t>Max Coins, Sum of Coins, Activity Selection</a:t>
            </a:r>
            <a:endParaRPr lang="en-US" dirty="0"/>
          </a:p>
          <a:p>
            <a:pPr marL="442913" indent="-442913">
              <a:lnSpc>
                <a:spcPts val="4500"/>
              </a:lnSpc>
              <a:buFontTx/>
              <a:buAutoNum type="arabicPeriod"/>
            </a:pPr>
            <a:r>
              <a:rPr lang="en-US" dirty="0" smtClean="0"/>
              <a:t>Heuristic Algorithms</a:t>
            </a:r>
          </a:p>
          <a:p>
            <a:pPr marL="442913" indent="-442913">
              <a:lnSpc>
                <a:spcPts val="4500"/>
              </a:lnSpc>
              <a:buFontTx/>
              <a:buAutoNum type="arabicPeriod"/>
            </a:pPr>
            <a:r>
              <a:rPr lang="en-US" dirty="0" smtClean="0"/>
              <a:t>Notable </a:t>
            </a:r>
            <a:r>
              <a:rPr lang="en-US" dirty="0"/>
              <a:t>Greedy </a:t>
            </a:r>
            <a:r>
              <a:rPr lang="en-US" dirty="0" smtClean="0"/>
              <a:t>Algorithms</a:t>
            </a:r>
          </a:p>
          <a:p>
            <a:pPr marL="761946" lvl="1" indent="-457200">
              <a:lnSpc>
                <a:spcPts val="4500"/>
              </a:lnSpc>
            </a:pPr>
            <a:r>
              <a:rPr lang="en-US" dirty="0" smtClean="0"/>
              <a:t>A* Search</a:t>
            </a:r>
            <a:endParaRPr lang="en-US" dirty="0" smtClean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Table of Contents</a:t>
            </a:r>
            <a:endParaRPr lang="bg-B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4591" y="2273913"/>
            <a:ext cx="2866155" cy="369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scan (linear) implementation of the greedy algorithm for the </a:t>
            </a:r>
            <a:r>
              <a:rPr lang="en-US" dirty="0"/>
              <a:t>Activity Selection </a:t>
            </a:r>
            <a:r>
              <a:rPr lang="en-US" dirty="0" smtClean="0"/>
              <a:t>Problem: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Selection </a:t>
            </a:r>
            <a:r>
              <a:rPr lang="en-US" dirty="0" smtClean="0"/>
              <a:t>Problem: Implementation</a:t>
            </a:r>
            <a:endParaRPr lang="en-US" dirty="0"/>
          </a:p>
        </p:txBody>
      </p:sp>
      <p:sp>
        <p:nvSpPr>
          <p:cNvPr id="4" name="Text Placeholder 7"/>
          <p:cNvSpPr txBox="1">
            <a:spLocks/>
          </p:cNvSpPr>
          <p:nvPr/>
        </p:nvSpPr>
        <p:spPr>
          <a:xfrm>
            <a:off x="757236" y="2599253"/>
            <a:ext cx="10671176" cy="357020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342900" indent="-34290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Arial" pitchFamily="34" charset="0"/>
              <a:buChar char="•"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2800" noProof="1" smtClean="0">
                <a:solidFill>
                  <a:srgbClr val="FBEEDC"/>
                </a:solidFill>
              </a:rPr>
              <a:t>Sort the activities from 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2800" noProof="1" smtClean="0">
                <a:solidFill>
                  <a:srgbClr val="FBEEDC"/>
                </a:solidFill>
              </a:rPr>
              <a:t> by their finish time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last</a:t>
            </a:r>
            <a:r>
              <a:rPr lang="en-US" sz="2800" noProof="1" smtClean="0">
                <a:solidFill>
                  <a:srgbClr val="FBEEDC"/>
                </a:solidFill>
              </a:rPr>
              <a:t> = first activity from 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endParaRPr lang="en-US" sz="2800" noProof="1" smtClean="0">
              <a:solidFill>
                <a:srgbClr val="FBEEDC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2800" noProof="1" smtClean="0">
                <a:solidFill>
                  <a:srgbClr val="FBEEDC"/>
                </a:solidFill>
              </a:rPr>
              <a:t>for (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sz="2800" noProof="1" smtClean="0">
                <a:solidFill>
                  <a:srgbClr val="FBEEDC"/>
                </a:solidFill>
              </a:rPr>
              <a:t> in 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2800" noProof="1" smtClean="0">
                <a:solidFill>
                  <a:srgbClr val="FBEEDC"/>
                </a:solidFill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800" noProof="1" smtClean="0">
                <a:solidFill>
                  <a:srgbClr val="FBEEDC"/>
                </a:solidFill>
              </a:rPr>
              <a:t>  if (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a.Start</a:t>
            </a:r>
            <a:r>
              <a:rPr lang="en-US" sz="2800" noProof="1" smtClean="0">
                <a:solidFill>
                  <a:srgbClr val="FBEEDC"/>
                </a:solidFill>
              </a:rPr>
              <a:t> &gt;= 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last.Finish</a:t>
            </a:r>
            <a:r>
              <a:rPr lang="en-US" sz="2800" noProof="1" smtClean="0">
                <a:solidFill>
                  <a:srgbClr val="FBEEDC"/>
                </a:solidFill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800" noProof="1" smtClean="0">
                <a:solidFill>
                  <a:srgbClr val="FBEEDC"/>
                </a:solidFill>
              </a:rPr>
              <a:t>    // 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sz="2800" noProof="1" smtClean="0">
                <a:solidFill>
                  <a:srgbClr val="FBEEDC"/>
                </a:solidFill>
              </a:rPr>
              <a:t> does not conflict with 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last</a:t>
            </a:r>
            <a:endParaRPr lang="en-US" sz="2800" noProof="1" smtClean="0">
              <a:solidFill>
                <a:srgbClr val="FBEEDC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2800" noProof="1" smtClean="0">
                <a:solidFill>
                  <a:srgbClr val="FBEEDC"/>
                </a:solidFill>
              </a:rPr>
              <a:t>    print 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800" noProof="1" smtClean="0">
                <a:solidFill>
                  <a:srgbClr val="FBEEDC"/>
                </a:solidFill>
              </a:rPr>
              <a:t>    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last</a:t>
            </a:r>
            <a:r>
              <a:rPr lang="en-US" sz="2800" noProof="1" smtClean="0">
                <a:solidFill>
                  <a:srgbClr val="FBEEDC"/>
                </a:solidFill>
              </a:rPr>
              <a:t> = </a:t>
            </a: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endParaRPr lang="en-US" sz="2800" i="1" noProof="1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91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To prove the discussed greedy is optimal we: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Need to prove the problem has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greedy choice property</a:t>
            </a:r>
            <a:r>
              <a:rPr lang="en-US" dirty="0" smtClean="0"/>
              <a:t> 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Need to prove the problem has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optimal substructure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Greedy properties are satisfied: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A solution starting with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greedy choice </a:t>
            </a:r>
            <a:r>
              <a:rPr lang="en-US" dirty="0" smtClean="0"/>
              <a:t>exists: the earliest finish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Optimal substructure </a:t>
            </a:r>
            <a:r>
              <a:rPr lang="en-US" dirty="0" smtClean="0"/>
              <a:t>exists: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If we remove the activity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 smtClean="0"/>
              <a:t> with the earliest finish time activity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We reduce the problem to </a:t>
            </a:r>
            <a:r>
              <a:rPr lang="en-US" dirty="0"/>
              <a:t>the same </a:t>
            </a:r>
            <a:r>
              <a:rPr lang="en-US" dirty="0" smtClean="0"/>
              <a:t>problem of smaller size</a:t>
            </a:r>
            <a:br>
              <a:rPr lang="en-US" dirty="0" smtClean="0"/>
            </a:br>
            <a:r>
              <a:rPr lang="en-US" dirty="0" smtClean="0"/>
              <a:t>(without </a:t>
            </a:r>
            <a:r>
              <a:rPr lang="en-US" dirty="0"/>
              <a:t>activities in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, which </a:t>
            </a:r>
            <a:r>
              <a:rPr lang="en-US" dirty="0"/>
              <a:t>intersect </a:t>
            </a:r>
            <a:r>
              <a:rPr lang="en-US" dirty="0" smtClean="0"/>
              <a:t>the activity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Proving Greedy Optimality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68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4931392"/>
            <a:ext cx="10363200" cy="820600"/>
          </a:xfrm>
        </p:spPr>
        <p:txBody>
          <a:bodyPr/>
          <a:lstStyle/>
          <a:p>
            <a:r>
              <a:rPr lang="en-US" dirty="0" smtClean="0"/>
              <a:t>Activity Selection Problem</a:t>
            </a:r>
            <a:endParaRPr lang="en-US" dirty="0"/>
          </a:p>
        </p:txBody>
      </p:sp>
      <p:sp>
        <p:nvSpPr>
          <p:cNvPr id="2" name="Подзаглавие 1"/>
          <p:cNvSpPr>
            <a:spLocks noGrp="1"/>
          </p:cNvSpPr>
          <p:nvPr>
            <p:ph type="subTitle" idx="1"/>
          </p:nvPr>
        </p:nvSpPr>
        <p:spPr>
          <a:xfrm>
            <a:off x="912813" y="5809560"/>
            <a:ext cx="10363200" cy="719034"/>
          </a:xfrm>
        </p:spPr>
        <p:txBody>
          <a:bodyPr/>
          <a:lstStyle/>
          <a:p>
            <a:r>
              <a:rPr lang="en-US" smtClean="0"/>
              <a:t>Live Demo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814" y="1053772"/>
            <a:ext cx="8839198" cy="3594428"/>
          </a:xfrm>
          <a:prstGeom prst="roundRect">
            <a:avLst>
              <a:gd name="adj" fmla="val 3053"/>
            </a:avLst>
          </a:prstGeom>
          <a:scene3d>
            <a:camera prst="perspectiveRelaxedModerately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85539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4876800"/>
            <a:ext cx="10363200" cy="820600"/>
          </a:xfrm>
        </p:spPr>
        <p:txBody>
          <a:bodyPr/>
          <a:lstStyle/>
          <a:p>
            <a:r>
              <a:rPr lang="en-US" dirty="0" smtClean="0"/>
              <a:t>Heuristic Algorithms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Greedy, Randomized, Genetic, Others</a:t>
            </a:r>
            <a:endParaRPr lang="en-US" dirty="0"/>
          </a:p>
        </p:txBody>
      </p:sp>
      <p:pic>
        <p:nvPicPr>
          <p:cNvPr id="4098" name="Picture 2" descr="http://1.bp.blogspot.com/_H18y01864Tk/TC5JjCXQG8I/AAAAAAAAAQM/o06PeRQi5cs/s1600/The+Knowledge+Funne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813" y="990600"/>
            <a:ext cx="5791200" cy="3429001"/>
          </a:xfrm>
          <a:prstGeom prst="roundRect">
            <a:avLst>
              <a:gd name="adj" fmla="val 154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21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4000"/>
              </a:lnSpc>
            </a:pPr>
            <a:r>
              <a:rPr lang="en-US" dirty="0" smtClean="0"/>
              <a:t>Some problems are hard to be solved (no fast algorithm exists)</a:t>
            </a:r>
          </a:p>
          <a:p>
            <a:pPr>
              <a:lnSpc>
                <a:spcPct val="104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Heuristic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algorithms </a:t>
            </a:r>
            <a:r>
              <a:rPr lang="en-US" dirty="0" smtClean="0"/>
              <a:t>solve hard problems approximately</a:t>
            </a:r>
          </a:p>
          <a:p>
            <a:pPr lvl="1">
              <a:lnSpc>
                <a:spcPct val="104000"/>
              </a:lnSpc>
            </a:pPr>
            <a:r>
              <a:rPr lang="en-US" dirty="0" smtClean="0"/>
              <a:t>They find a good solution, but cannot guarantee it is optimal</a:t>
            </a:r>
          </a:p>
          <a:p>
            <a:pPr>
              <a:lnSpc>
                <a:spcPct val="104000"/>
              </a:lnSpc>
            </a:pPr>
            <a:r>
              <a:rPr lang="en-US" dirty="0" smtClean="0"/>
              <a:t>Examples of heuristic algorithms:</a:t>
            </a:r>
          </a:p>
          <a:p>
            <a:pPr lvl="1">
              <a:lnSpc>
                <a:spcPct val="104000"/>
              </a:lnSpc>
            </a:pPr>
            <a:r>
              <a:rPr lang="en-US" dirty="0" smtClean="0">
                <a:hlinkClick r:id="rId2"/>
              </a:rPr>
              <a:t>Greedy algorithms</a:t>
            </a:r>
            <a:r>
              <a:rPr lang="en-US" dirty="0" smtClean="0"/>
              <a:t> – make a greedy choice at each step</a:t>
            </a:r>
          </a:p>
          <a:p>
            <a:pPr lvl="1">
              <a:lnSpc>
                <a:spcPct val="104000"/>
              </a:lnSpc>
            </a:pPr>
            <a:r>
              <a:rPr lang="en-US" dirty="0" smtClean="0">
                <a:hlinkClick r:id="rId3"/>
              </a:rPr>
              <a:t>Randomized algorithms</a:t>
            </a:r>
            <a:r>
              <a:rPr lang="en-US" dirty="0" smtClean="0"/>
              <a:t> – choose randomly and approximate</a:t>
            </a:r>
          </a:p>
          <a:p>
            <a:pPr lvl="1">
              <a:lnSpc>
                <a:spcPct val="104000"/>
              </a:lnSpc>
            </a:pPr>
            <a:r>
              <a:rPr lang="en-US" dirty="0" smtClean="0">
                <a:hlinkClick r:id="rId4"/>
              </a:rPr>
              <a:t>Genetic algorithms</a:t>
            </a:r>
            <a:r>
              <a:rPr lang="en-US" dirty="0" smtClean="0"/>
              <a:t> – based on inheritance</a:t>
            </a:r>
            <a:r>
              <a:rPr lang="en-US" dirty="0"/>
              <a:t>, mutation, selection</a:t>
            </a:r>
            <a:r>
              <a:rPr lang="en-US" dirty="0" smtClean="0"/>
              <a:t>, …</a:t>
            </a:r>
          </a:p>
          <a:p>
            <a:pPr lvl="1">
              <a:lnSpc>
                <a:spcPct val="104000"/>
              </a:lnSpc>
            </a:pPr>
            <a:r>
              <a:rPr lang="en-US" dirty="0" smtClean="0">
                <a:hlinkClick r:id="rId5"/>
              </a:rPr>
              <a:t>Branch and bounds</a:t>
            </a:r>
            <a:r>
              <a:rPr lang="en-US" dirty="0" smtClean="0"/>
              <a:t> – optimized backtracking with cut-offs</a:t>
            </a:r>
          </a:p>
          <a:p>
            <a:pPr lvl="1">
              <a:lnSpc>
                <a:spcPct val="104000"/>
              </a:lnSpc>
            </a:pPr>
            <a:r>
              <a:rPr lang="en-US" dirty="0" smtClean="0">
                <a:hlinkClick r:id="rId6"/>
              </a:rPr>
              <a:t>Minimax algorithms</a:t>
            </a:r>
            <a:r>
              <a:rPr lang="en-US" dirty="0" smtClean="0"/>
              <a:t> – </a:t>
            </a:r>
            <a:r>
              <a:rPr lang="en-US" dirty="0"/>
              <a:t>minimizing the possible loss for a worst case</a:t>
            </a:r>
            <a:endParaRPr lang="en-US" dirty="0" smtClean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Heuristic Algorithms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17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4876800"/>
            <a:ext cx="10363200" cy="820600"/>
          </a:xfrm>
        </p:spPr>
        <p:txBody>
          <a:bodyPr/>
          <a:lstStyle/>
          <a:p>
            <a:r>
              <a:rPr lang="en-US" dirty="0" smtClean="0"/>
              <a:t>The Set Cover Problem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Using Greedy for Approximation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214" y="838200"/>
            <a:ext cx="4724398" cy="3703928"/>
          </a:xfrm>
          <a:prstGeom prst="roundRect">
            <a:avLst>
              <a:gd name="adj" fmla="val 1134"/>
            </a:avLst>
          </a:prstGeom>
        </p:spPr>
      </p:pic>
    </p:spTree>
    <p:extLst>
      <p:ext uri="{BB962C8B-B14F-4D97-AF65-F5344CB8AC3E}">
        <p14:creationId xmlns:p14="http://schemas.microsoft.com/office/powerpoint/2010/main" val="127747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Set Cover Problem (SCP) </a:t>
            </a:r>
            <a:r>
              <a:rPr lang="en-US" dirty="0" smtClean="0"/>
              <a:t>is such a problem</a:t>
            </a:r>
          </a:p>
          <a:p>
            <a:r>
              <a:rPr lang="en-US" dirty="0" smtClean="0"/>
              <a:t>SCP formulation:</a:t>
            </a:r>
          </a:p>
          <a:p>
            <a:pPr lvl="1"/>
            <a:r>
              <a:rPr lang="en-US" dirty="0" smtClean="0"/>
              <a:t>Given a set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</a:t>
            </a:r>
            <a:r>
              <a:rPr lang="en-US" dirty="0" smtClean="0"/>
              <a:t>=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{1,2,…,m}</a:t>
            </a:r>
            <a:r>
              <a:rPr lang="en-US" dirty="0" smtClean="0"/>
              <a:t> called "the Universe"</a:t>
            </a:r>
          </a:p>
          <a:p>
            <a:pPr lvl="1"/>
            <a:r>
              <a:rPr lang="en-US" dirty="0" smtClean="0"/>
              <a:t>And a set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={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{…}</a:t>
            </a:r>
            <a:r>
              <a:rPr lang="en-US" dirty="0" smtClean="0"/>
              <a:t>,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{…}</a:t>
            </a:r>
            <a:r>
              <a:rPr lang="en-US" dirty="0" smtClean="0"/>
              <a:t>,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{…}</a:t>
            </a:r>
            <a:r>
              <a:rPr lang="en-US" dirty="0"/>
              <a:t>,</a:t>
            </a:r>
            <a:r>
              <a:rPr lang="en-US" dirty="0" smtClean="0"/>
              <a:t> …} 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 smtClean="0"/>
              <a:t> sets whose union 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</a:t>
            </a:r>
          </a:p>
          <a:p>
            <a:pPr lvl="1"/>
            <a:r>
              <a:rPr lang="en-US" dirty="0" smtClean="0"/>
              <a:t>Find the smallest subset 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, the union of which 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</a:t>
            </a:r>
            <a:r>
              <a:rPr lang="en-US" dirty="0" smtClean="0"/>
              <a:t> (if it exists)</a:t>
            </a:r>
          </a:p>
          <a:p>
            <a:r>
              <a:rPr lang="en-US" dirty="0" smtClean="0"/>
              <a:t>Example of SCP:</a:t>
            </a:r>
          </a:p>
          <a:p>
            <a:pPr lvl="1"/>
            <a:r>
              <a:rPr lang="en-US" dirty="0" smtClean="0"/>
              <a:t>U = {1, 2, 3, 4, 5, 6}</a:t>
            </a:r>
          </a:p>
          <a:p>
            <a:pPr lvl="1"/>
            <a:r>
              <a:rPr lang="en-US" dirty="0" smtClean="0"/>
              <a:t>S = { {1, 3},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{1}</a:t>
            </a:r>
            <a:r>
              <a:rPr lang="en-US" dirty="0" smtClean="0"/>
              <a:t>, {2, 4}, {2, 5}, {2, 6},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{2, 3, 6}</a:t>
            </a:r>
            <a:r>
              <a:rPr lang="en-US" dirty="0" smtClean="0"/>
              <a:t>, {4, 6},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{4, 5, 6}</a:t>
            </a:r>
            <a:r>
              <a:rPr lang="en-US" dirty="0" smtClean="0"/>
              <a:t>, {6</a:t>
            </a:r>
            <a:r>
              <a:rPr lang="en-US" dirty="0"/>
              <a:t>} }</a:t>
            </a:r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Set Cover Problem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193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SCP turns out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very complex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The optimal solution is </a:t>
            </a:r>
            <a:r>
              <a:rPr lang="en-US" dirty="0" smtClean="0">
                <a:hlinkClick r:id="rId2"/>
              </a:rPr>
              <a:t>NP-complete</a:t>
            </a:r>
            <a:endParaRPr lang="en-US" dirty="0" smtClean="0"/>
          </a:p>
          <a:p>
            <a:pPr lvl="1"/>
            <a:r>
              <a:rPr lang="en-US" dirty="0" smtClean="0"/>
              <a:t>Infeasible for real-world calculations (unless </a:t>
            </a:r>
            <a:r>
              <a:rPr lang="en-US" dirty="0" smtClean="0">
                <a:hlinkClick r:id="rId3"/>
              </a:rPr>
              <a:t>P = NP</a:t>
            </a:r>
            <a:r>
              <a:rPr lang="en-US" dirty="0" smtClean="0"/>
              <a:t>)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Good solutions can be achieved through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greedy approach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At each step pick the set containing the largest number of uncovered elements, e. g.</a:t>
            </a:r>
            <a:endParaRPr lang="en-US" dirty="0"/>
          </a:p>
          <a:p>
            <a:pPr lvl="2"/>
            <a:r>
              <a:rPr lang="en-US" dirty="0"/>
              <a:t>U = {1, 2, 3, 4, 5, 6}</a:t>
            </a:r>
          </a:p>
          <a:p>
            <a:pPr lvl="2"/>
            <a:r>
              <a:rPr lang="en-US" dirty="0"/>
              <a:t>S = { {1, 3},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{1}</a:t>
            </a:r>
            <a:r>
              <a:rPr lang="en-US" dirty="0"/>
              <a:t>, {2, 4}, {2, 5}, {2, 6},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{2, 3, 6}</a:t>
            </a:r>
            <a:r>
              <a:rPr lang="en-US" dirty="0"/>
              <a:t>, {4, 6},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{4, 5, 6}</a:t>
            </a:r>
            <a:r>
              <a:rPr lang="en-US" dirty="0"/>
              <a:t>, {6} </a:t>
            </a:r>
            <a:r>
              <a:rPr lang="en-US" dirty="0" smtClean="0"/>
              <a:t>}</a:t>
            </a:r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Cover Problem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10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4876800"/>
            <a:ext cx="10363200" cy="820600"/>
          </a:xfrm>
        </p:spPr>
        <p:txBody>
          <a:bodyPr/>
          <a:lstStyle/>
          <a:p>
            <a:r>
              <a:rPr lang="en-US" dirty="0" smtClean="0"/>
              <a:t>The Set Cover Problem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Coding Exercise (Lab)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214" y="838200"/>
            <a:ext cx="4724398" cy="3703928"/>
          </a:xfrm>
          <a:prstGeom prst="roundRect">
            <a:avLst>
              <a:gd name="adj" fmla="val 1134"/>
            </a:avLst>
          </a:prstGeom>
        </p:spPr>
      </p:pic>
    </p:spTree>
    <p:extLst>
      <p:ext uri="{BB962C8B-B14F-4D97-AF65-F5344CB8AC3E}">
        <p14:creationId xmlns:p14="http://schemas.microsoft.com/office/powerpoint/2010/main" val="181282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5427800"/>
            <a:ext cx="10363200" cy="820600"/>
          </a:xfrm>
        </p:spPr>
        <p:txBody>
          <a:bodyPr/>
          <a:lstStyle/>
          <a:p>
            <a:r>
              <a:rPr lang="en-US" dirty="0" smtClean="0"/>
              <a:t>Notable Greedy Algorithms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712" y="1219200"/>
            <a:ext cx="5448300" cy="3889090"/>
          </a:xfrm>
          <a:prstGeom prst="roundRect">
            <a:avLst>
              <a:gd name="adj" fmla="val 10702"/>
            </a:avLst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42365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4894400"/>
            <a:ext cx="10363200" cy="820600"/>
          </a:xfrm>
        </p:spPr>
        <p:txBody>
          <a:bodyPr/>
          <a:lstStyle/>
          <a:p>
            <a:r>
              <a:rPr lang="en-US" dirty="0" smtClean="0"/>
              <a:t>Greedy Algorithms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Picking Locally Optimal Solution</a:t>
            </a:r>
            <a:endParaRPr lang="en-US" dirty="0"/>
          </a:p>
        </p:txBody>
      </p:sp>
      <p:pic>
        <p:nvPicPr>
          <p:cNvPr id="2052" name="Picture 4" descr="http://medcitynews.com/wp-content/uploads/altorithm-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148" y="914400"/>
            <a:ext cx="7622530" cy="3843178"/>
          </a:xfrm>
          <a:prstGeom prst="roundRect">
            <a:avLst>
              <a:gd name="adj" fmla="val 202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15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Dijkstra's algorithm </a:t>
            </a:r>
            <a:r>
              <a:rPr lang="en-US" dirty="0" smtClean="0"/>
              <a:t>for finding the shortest path between two vertices in weighted graph (with no negative edges)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Greedy choice</a:t>
            </a:r>
            <a:r>
              <a:rPr lang="en-US" dirty="0" smtClean="0"/>
              <a:t>: at each step, of all reached edges, pick</a:t>
            </a:r>
          </a:p>
          <a:p>
            <a:pPr lvl="1"/>
            <a:r>
              <a:rPr lang="en-US" dirty="0" smtClean="0"/>
              <a:t>The one that, along with the path to it, constitutes a minimal sum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Optimal substructure</a:t>
            </a:r>
            <a:r>
              <a:rPr lang="en-US" dirty="0" smtClean="0"/>
              <a:t>: the unreached edges can be considered as a smaller problem of the same form</a:t>
            </a:r>
          </a:p>
          <a:p>
            <a:r>
              <a:rPr lang="en-US" dirty="0" smtClean="0"/>
              <a:t>The algorithm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proven optimal</a:t>
            </a:r>
          </a:p>
          <a:p>
            <a:pPr lvl="1"/>
            <a:r>
              <a:rPr lang="en-US" dirty="0" smtClean="0"/>
              <a:t>Immediately after it reaches a vertex, the path generated to it is guaranteed to be optimal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Notable Greedy Algorithms: Dijkstra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33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Prim</a:t>
            </a:r>
            <a:r>
              <a:rPr lang="en-US" dirty="0" smtClean="0"/>
              <a:t> and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Kruskal's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algorithms for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minimum spanning tree </a:t>
            </a:r>
            <a:r>
              <a:rPr lang="en-US" dirty="0" smtClean="0"/>
              <a:t>(MST) are greedy algorithms</a:t>
            </a:r>
          </a:p>
          <a:p>
            <a:pPr lvl="1"/>
            <a:r>
              <a:rPr lang="en-US" dirty="0" smtClean="0"/>
              <a:t>Prim:</a:t>
            </a:r>
          </a:p>
          <a:p>
            <a:pPr lvl="2"/>
            <a:r>
              <a:rPr lang="en-US" dirty="0" smtClean="0"/>
              <a:t>Pick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smallest edge</a:t>
            </a:r>
            <a:r>
              <a:rPr lang="en-US" dirty="0" smtClean="0"/>
              <a:t>, not in the MST so far</a:t>
            </a:r>
          </a:p>
          <a:p>
            <a:pPr lvl="1"/>
            <a:r>
              <a:rPr lang="en-US" noProof="1" smtClean="0"/>
              <a:t>Kruskal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Pick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smallest edge</a:t>
            </a:r>
            <a:r>
              <a:rPr lang="en-US" dirty="0" smtClean="0"/>
              <a:t>, connecting two vertices, not in the same tree</a:t>
            </a:r>
          </a:p>
          <a:p>
            <a:r>
              <a:rPr lang="en-US" dirty="0" smtClean="0"/>
              <a:t>Both algorithms hold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greedy choice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optimal substructure</a:t>
            </a:r>
            <a:r>
              <a:rPr lang="en-US" dirty="0" smtClean="0"/>
              <a:t> properties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Notable Greedy Algorithms: Prim &amp; </a:t>
            </a:r>
            <a:r>
              <a:rPr lang="en-US" noProof="1" smtClean="0"/>
              <a:t>Kruskal</a:t>
            </a:r>
            <a:endParaRPr lang="en-US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6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A* </a:t>
            </a:r>
            <a:r>
              <a:rPr lang="en-US" noProof="1" smtClean="0">
                <a:hlinkClick r:id="rId2"/>
              </a:rPr>
              <a:t>pathfinding algorithm</a:t>
            </a:r>
            <a:r>
              <a:rPr lang="en-US" noProof="1" smtClean="0"/>
              <a:t> is a modification of Dijkstra's shortest path algorithm</a:t>
            </a:r>
          </a:p>
          <a:p>
            <a:pPr lvl="1"/>
            <a:r>
              <a:rPr lang="en-US" dirty="0" smtClean="0"/>
              <a:t>At each step it uses a </a:t>
            </a:r>
            <a:r>
              <a:rPr lang="en-US" dirty="0" smtClean="0"/>
              <a:t>heuristic function </a:t>
            </a:r>
            <a:r>
              <a:rPr lang="en-US" dirty="0" smtClean="0"/>
              <a:t>to guide its search</a:t>
            </a:r>
          </a:p>
          <a:p>
            <a:pPr lvl="1"/>
            <a:endParaRPr lang="en-US" dirty="0" smtClean="0"/>
          </a:p>
          <a:p>
            <a:pPr lvl="2"/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g-cost(n)</a:t>
            </a:r>
            <a:r>
              <a:rPr lang="en-US" dirty="0" smtClean="0"/>
              <a:t> – the distance from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dirty="0" smtClean="0"/>
              <a:t> to the start node</a:t>
            </a:r>
          </a:p>
          <a:p>
            <a:pPr lvl="2"/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h-cost(n)</a:t>
            </a:r>
            <a:r>
              <a:rPr lang="en-US" dirty="0" smtClean="0"/>
              <a:t> – the distance from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dirty="0" smtClean="0"/>
              <a:t> to the destination node</a:t>
            </a:r>
          </a:p>
          <a:p>
            <a:pPr lvl="1"/>
            <a:r>
              <a:rPr lang="en-US" dirty="0" smtClean="0"/>
              <a:t>Traverses the nodes with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lowest</a:t>
            </a:r>
            <a:r>
              <a:rPr lang="en-US" dirty="0" smtClean="0"/>
              <a:t> </a:t>
            </a:r>
            <a:r>
              <a:rPr lang="en-US" sz="3000" b="1" i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f-cost</a:t>
            </a:r>
            <a:r>
              <a:rPr lang="en-US" dirty="0" smtClean="0"/>
              <a:t> first</a:t>
            </a:r>
          </a:p>
          <a:p>
            <a:pPr lvl="2"/>
            <a:r>
              <a:rPr lang="en-US" dirty="0" smtClean="0"/>
              <a:t>Updates the 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f-cost</a:t>
            </a:r>
            <a:r>
              <a:rPr lang="en-US" dirty="0" smtClean="0"/>
              <a:t>s of their neighbors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Notable Greedy Algorithms: A*</a:t>
            </a:r>
            <a:endParaRPr lang="en-US" dirty="0"/>
          </a:p>
        </p:txBody>
      </p:sp>
      <p:sp>
        <p:nvSpPr>
          <p:cNvPr id="5" name="Text Placeholder 7"/>
          <p:cNvSpPr txBox="1">
            <a:spLocks/>
          </p:cNvSpPr>
          <p:nvPr/>
        </p:nvSpPr>
        <p:spPr>
          <a:xfrm>
            <a:off x="1065212" y="3048000"/>
            <a:ext cx="73914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342900" indent="-34290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Arial" pitchFamily="34" charset="0"/>
              <a:buChar char="•"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2800" i="1" noProof="1" smtClean="0">
                <a:solidFill>
                  <a:schemeClr val="tx2">
                    <a:lumMod val="75000"/>
                  </a:schemeClr>
                </a:solidFill>
              </a:rPr>
              <a:t>f-cost(n) = g-cost(n) + h-cost(n)</a:t>
            </a:r>
            <a:endParaRPr lang="en-US" sz="2800" i="1" noProof="1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59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traversal</a:t>
            </a:r>
            <a:br>
              <a:rPr lang="en-US" dirty="0" smtClean="0"/>
            </a:br>
            <a:r>
              <a:rPr lang="en-US" dirty="0" smtClean="0"/>
              <a:t>by putting A</a:t>
            </a:r>
            <a:br>
              <a:rPr lang="en-US" dirty="0" smtClean="0"/>
            </a:br>
            <a:r>
              <a:rPr lang="en-US" dirty="0" smtClean="0"/>
              <a:t>in priority</a:t>
            </a:r>
            <a:br>
              <a:rPr lang="en-US" dirty="0" smtClean="0"/>
            </a:br>
            <a:r>
              <a:rPr lang="en-US" dirty="0" smtClean="0"/>
              <a:t>queue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A* Shortest Path: Step #1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409911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9569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 smtClean="0"/>
              <a:t>Enqueue all </a:t>
            </a:r>
            <a:br>
              <a:rPr lang="en-US" noProof="1" smtClean="0"/>
            </a:br>
            <a:r>
              <a:rPr lang="en-US" noProof="1" smtClean="0"/>
              <a:t>non-visited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adjacent cells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#2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778020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5" name="TextBox 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" name="TextBox 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19" name="TextBox 1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23" name="TextBox 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sp>
        <p:nvSpPr>
          <p:cNvPr id="38" name="Rectangle 37"/>
          <p:cNvSpPr/>
          <p:nvPr/>
        </p:nvSpPr>
        <p:spPr>
          <a:xfrm>
            <a:off x="912812" y="3866981"/>
            <a:ext cx="1828800" cy="1748805"/>
          </a:xfrm>
          <a:prstGeom prst="rect">
            <a:avLst/>
          </a:prstGeom>
          <a:solidFill>
            <a:srgbClr val="00B050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9" name="TextBox 38"/>
          <p:cNvSpPr txBox="1"/>
          <p:nvPr/>
        </p:nvSpPr>
        <p:spPr>
          <a:xfrm>
            <a:off x="1319093" y="4495800"/>
            <a:ext cx="9653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42</a:t>
            </a:r>
            <a:endParaRPr lang="en-US" sz="6000" dirty="0"/>
          </a:p>
        </p:txBody>
      </p:sp>
      <p:sp>
        <p:nvSpPr>
          <p:cNvPr id="40" name="TextBox 39"/>
          <p:cNvSpPr txBox="1"/>
          <p:nvPr/>
        </p:nvSpPr>
        <p:spPr>
          <a:xfrm>
            <a:off x="912813" y="3844417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14      28</a:t>
            </a:r>
            <a:endParaRPr lang="en-US" sz="3600" dirty="0"/>
          </a:p>
        </p:txBody>
      </p:sp>
      <p:sp>
        <p:nvSpPr>
          <p:cNvPr id="41" name="AutoShape 23"/>
          <p:cNvSpPr>
            <a:spLocks noChangeArrowheads="1"/>
          </p:cNvSpPr>
          <p:nvPr/>
        </p:nvSpPr>
        <p:spPr bwMode="auto">
          <a:xfrm>
            <a:off x="560994" y="5633230"/>
            <a:ext cx="1266218" cy="586523"/>
          </a:xfrm>
          <a:prstGeom prst="wedgeRoundRectCallout">
            <a:avLst>
              <a:gd name="adj1" fmla="val 37016"/>
              <a:gd name="adj2" fmla="val -102259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f-cost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2" name="AutoShape 23"/>
          <p:cNvSpPr>
            <a:spLocks noChangeArrowheads="1"/>
          </p:cNvSpPr>
          <p:nvPr/>
        </p:nvSpPr>
        <p:spPr bwMode="auto">
          <a:xfrm>
            <a:off x="279703" y="3153571"/>
            <a:ext cx="1266218" cy="586523"/>
          </a:xfrm>
          <a:prstGeom prst="wedgeRoundRectCallout">
            <a:avLst>
              <a:gd name="adj1" fmla="val 31117"/>
              <a:gd name="adj2" fmla="val 90567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g-cost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3" name="AutoShape 23"/>
          <p:cNvSpPr>
            <a:spLocks noChangeArrowheads="1"/>
          </p:cNvSpPr>
          <p:nvPr/>
        </p:nvSpPr>
        <p:spPr bwMode="auto">
          <a:xfrm>
            <a:off x="2192908" y="3153570"/>
            <a:ext cx="1266218" cy="586523"/>
          </a:xfrm>
          <a:prstGeom prst="wedgeRoundRectCallout">
            <a:avLst>
              <a:gd name="adj1" fmla="val -38492"/>
              <a:gd name="adj2" fmla="val 82362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-cost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41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the cell</a:t>
            </a:r>
            <a:br>
              <a:rPr lang="en-US" dirty="0" smtClean="0"/>
            </a:br>
            <a:r>
              <a:rPr lang="en-US" dirty="0" smtClean="0"/>
              <a:t>with lowest</a:t>
            </a:r>
            <a:br>
              <a:rPr lang="en-US" dirty="0" smtClean="0"/>
            </a:br>
            <a:r>
              <a:rPr lang="en-US" dirty="0" smtClean="0"/>
              <a:t>f-cost</a:t>
            </a:r>
            <a:r>
              <a:rPr lang="en-US" dirty="0"/>
              <a:t> </a:t>
            </a:r>
            <a:r>
              <a:rPr lang="en-US" dirty="0" smtClean="0"/>
              <a:t>of 42</a:t>
            </a:r>
            <a:br>
              <a:rPr lang="en-US" dirty="0" smtClean="0"/>
            </a:br>
            <a:r>
              <a:rPr lang="en-US" dirty="0" smtClean="0"/>
              <a:t>(cell 3, 6)</a:t>
            </a:r>
            <a:endParaRPr lang="en-US" noProof="1" smtClean="0"/>
          </a:p>
          <a:p>
            <a:r>
              <a:rPr lang="en-US" noProof="1" smtClean="0"/>
              <a:t>Enqueue</a:t>
            </a:r>
            <a:br>
              <a:rPr lang="en-US" noProof="1" smtClean="0"/>
            </a:br>
            <a:r>
              <a:rPr lang="en-US" noProof="1" smtClean="0"/>
              <a:t>non-visited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adjacent cells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#3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269081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5" name="TextBox 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" name="TextBox 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19" name="TextBox 1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23" name="TextBox 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43" name="TextBox 4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04604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several</a:t>
            </a:r>
            <a:br>
              <a:rPr lang="en-US" dirty="0" smtClean="0"/>
            </a:br>
            <a:r>
              <a:rPr lang="en-US" dirty="0" smtClean="0"/>
              <a:t>nodes with the</a:t>
            </a:r>
            <a:br>
              <a:rPr lang="en-US" dirty="0" smtClean="0"/>
            </a:br>
            <a:r>
              <a:rPr lang="en-US" dirty="0" smtClean="0"/>
              <a:t>lowest f-cost 48</a:t>
            </a:r>
          </a:p>
          <a:p>
            <a:pPr lvl="1"/>
            <a:r>
              <a:rPr lang="en-US" dirty="0" smtClean="0"/>
              <a:t>Choose the</a:t>
            </a:r>
            <a:br>
              <a:rPr lang="en-US" dirty="0" smtClean="0"/>
            </a:br>
            <a:r>
              <a:rPr lang="en-US" dirty="0" smtClean="0"/>
              <a:t>one with</a:t>
            </a:r>
            <a:br>
              <a:rPr lang="en-US" dirty="0" smtClean="0"/>
            </a:br>
            <a:r>
              <a:rPr lang="en-US" dirty="0" smtClean="0"/>
              <a:t>lowest h-cost</a:t>
            </a:r>
            <a:br>
              <a:rPr lang="en-US" dirty="0" smtClean="0"/>
            </a:br>
            <a:r>
              <a:rPr lang="en-US" dirty="0" smtClean="0"/>
              <a:t>(cell 3,5)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#4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084904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5" name="TextBox 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" name="TextBox 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19" name="TextBox 1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23" name="TextBox 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43" name="TextBox 4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47" name="TextBox 4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51" name="TextBox 5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67717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3,7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#5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410504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5" name="TextBox 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" name="TextBox 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23" name="TextBox 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43" name="TextBox 4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47" name="TextBox 4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51" name="TextBox 5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55" name="TextBox 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0605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4,6</a:t>
            </a:r>
          </a:p>
          <a:p>
            <a:r>
              <a:rPr lang="en-US" dirty="0" smtClean="0"/>
              <a:t>Update the</a:t>
            </a:r>
            <a:br>
              <a:rPr lang="en-US" dirty="0" smtClean="0"/>
            </a:br>
            <a:r>
              <a:rPr lang="en-US" dirty="0" smtClean="0"/>
              <a:t>g-cost of its</a:t>
            </a:r>
            <a:br>
              <a:rPr lang="en-US" dirty="0" smtClean="0"/>
            </a:br>
            <a:r>
              <a:rPr lang="en-US" dirty="0" smtClean="0"/>
              <a:t>adjacent cell</a:t>
            </a:r>
            <a:br>
              <a:rPr lang="en-US" dirty="0" smtClean="0"/>
            </a:br>
            <a:r>
              <a:rPr lang="en-US" dirty="0" smtClean="0"/>
              <a:t>4,5</a:t>
            </a:r>
          </a:p>
          <a:p>
            <a:pPr lvl="1"/>
            <a:r>
              <a:rPr lang="en-US" dirty="0" smtClean="0"/>
              <a:t>We just found</a:t>
            </a:r>
            <a:br>
              <a:rPr lang="en-US" dirty="0" smtClean="0"/>
            </a:br>
            <a:r>
              <a:rPr lang="en-US" dirty="0" smtClean="0"/>
              <a:t>a shorter path</a:t>
            </a:r>
            <a:br>
              <a:rPr lang="en-US" dirty="0" smtClean="0"/>
            </a:br>
            <a:r>
              <a:rPr lang="en-US" dirty="0" smtClean="0"/>
              <a:t>from start to </a:t>
            </a:r>
            <a:br>
              <a:rPr lang="en-US" dirty="0" smtClean="0"/>
            </a:br>
            <a:r>
              <a:rPr lang="en-US" dirty="0" smtClean="0"/>
              <a:t>that cell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#6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621511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" name="TextBox 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23" name="TextBox 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43" name="TextBox 4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54</a:t>
              </a:r>
              <a:endParaRPr lang="en-US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20</a:t>
              </a:r>
              <a:endParaRPr lang="en-US" sz="1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34</a:t>
              </a:r>
              <a:endParaRPr lang="en-US" sz="1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47" name="TextBox 4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51" name="TextBox 5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55" name="TextBox 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83789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3,4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#7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31182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" name="TextBox 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23" name="TextBox 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43" name="TextBox 4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51" name="TextBox 5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55" name="TextBox 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9987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In computer science, an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optimization problem </a:t>
            </a:r>
            <a:r>
              <a:rPr lang="en-US" sz="3200" dirty="0"/>
              <a:t>is the problem of finding the best solution from all feasible </a:t>
            </a:r>
            <a:r>
              <a:rPr lang="en-US" sz="3200" dirty="0" smtClean="0"/>
              <a:t>solutions</a:t>
            </a:r>
            <a:endParaRPr lang="en-US" sz="3200" dirty="0"/>
          </a:p>
          <a:p>
            <a:pPr lvl="1"/>
            <a:r>
              <a:rPr lang="en-US" sz="3000" dirty="0" smtClean="0"/>
              <a:t>Finding the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optimal </a:t>
            </a:r>
            <a:r>
              <a:rPr lang="en-US" sz="3000" dirty="0" smtClean="0"/>
              <a:t>among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many candidates</a:t>
            </a:r>
          </a:p>
          <a:p>
            <a:r>
              <a:rPr lang="en-US" sz="3200" dirty="0" smtClean="0"/>
              <a:t>Examples of optimization problems:</a:t>
            </a:r>
          </a:p>
          <a:p>
            <a:pPr lvl="1"/>
            <a:r>
              <a:rPr lang="en-US" sz="3000" dirty="0" smtClean="0"/>
              <a:t>Find the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shortest path </a:t>
            </a:r>
            <a:r>
              <a:rPr lang="en-US" sz="3000" dirty="0" smtClean="0"/>
              <a:t>from Sofia to Varna on the map</a:t>
            </a:r>
          </a:p>
          <a:p>
            <a:pPr lvl="1"/>
            <a:r>
              <a:rPr lang="en-US" sz="3000" dirty="0" smtClean="0"/>
              <a:t>Find the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maximum increasing subsequence</a:t>
            </a:r>
            <a:r>
              <a:rPr lang="en-US" sz="3000" dirty="0" smtClean="0"/>
              <a:t> in integer sequence</a:t>
            </a:r>
          </a:p>
          <a:p>
            <a:pPr lvl="1"/>
            <a:r>
              <a:rPr lang="en-US" sz="3000" dirty="0" smtClean="0"/>
              <a:t>Find the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minimum spanning tree </a:t>
            </a:r>
            <a:r>
              <a:rPr lang="en-US" sz="3000" dirty="0" smtClean="0"/>
              <a:t>in weighted undirected graph</a:t>
            </a:r>
          </a:p>
          <a:p>
            <a:pPr lvl="1"/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Traveling salesman problem </a:t>
            </a:r>
            <a:r>
              <a:rPr lang="en-US" sz="3000" dirty="0" smtClean="0"/>
              <a:t>(minimal Hamilton cycle)</a:t>
            </a:r>
          </a:p>
          <a:p>
            <a:pPr lvl="2"/>
            <a:r>
              <a:rPr lang="en-US" sz="2800" dirty="0" smtClean="0"/>
              <a:t>Find the shortest route </a:t>
            </a:r>
            <a:r>
              <a:rPr lang="en-US" sz="2800" dirty="0"/>
              <a:t>that visits each city </a:t>
            </a:r>
            <a:r>
              <a:rPr lang="en-US" sz="2800" dirty="0" smtClean="0"/>
              <a:t>and </a:t>
            </a:r>
            <a:r>
              <a:rPr lang="en-US" sz="2800" dirty="0"/>
              <a:t>returns to the origin </a:t>
            </a:r>
            <a:r>
              <a:rPr lang="en-US" sz="2800" dirty="0" smtClean="0"/>
              <a:t>city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Optimization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95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4,5</a:t>
            </a:r>
          </a:p>
          <a:p>
            <a:r>
              <a:rPr lang="en-US" dirty="0" smtClean="0"/>
              <a:t>Update g-cost</a:t>
            </a:r>
            <a:br>
              <a:rPr lang="en-US" dirty="0" smtClean="0"/>
            </a:br>
            <a:r>
              <a:rPr lang="en-US" dirty="0" smtClean="0"/>
              <a:t>of adjacent cell</a:t>
            </a:r>
            <a:br>
              <a:rPr lang="en-US" dirty="0" smtClean="0"/>
            </a:br>
            <a:r>
              <a:rPr lang="en-US" dirty="0" smtClean="0"/>
              <a:t>4,4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#8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2835735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" name="TextBox 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23" name="TextBox 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51" name="TextBox 5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60</a:t>
              </a:r>
              <a:endParaRPr lang="en-US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30</a:t>
              </a:r>
              <a:endParaRPr lang="en-US" sz="1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30</a:t>
              </a:r>
              <a:endParaRPr lang="en-US" sz="1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55" name="TextBox 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909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4,4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#9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170268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" name="TextBox 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23" name="TextBox 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55" name="TextBox 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91" name="TextBox 9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60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85974" y="5479611"/>
            <a:ext cx="817136" cy="745683"/>
            <a:chOff x="8091624" y="4745182"/>
            <a:chExt cx="817136" cy="745683"/>
          </a:xfrm>
        </p:grpSpPr>
        <p:sp>
          <p:nvSpPr>
            <p:cNvPr id="95" name="TextBox 9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7732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3,8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#10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359396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" name="TextBox 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55" name="TextBox 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91" name="TextBox 9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60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85974" y="5479611"/>
            <a:ext cx="817136" cy="745683"/>
            <a:chOff x="8091624" y="4745182"/>
            <a:chExt cx="817136" cy="745683"/>
          </a:xfrm>
        </p:grpSpPr>
        <p:sp>
          <p:nvSpPr>
            <p:cNvPr id="95" name="TextBox 9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99" name="TextBox 9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0220254" y="3347443"/>
            <a:ext cx="817136" cy="745683"/>
            <a:chOff x="8091624" y="4745182"/>
            <a:chExt cx="817136" cy="745683"/>
          </a:xfrm>
        </p:grpSpPr>
        <p:sp>
          <p:nvSpPr>
            <p:cNvPr id="103" name="TextBox 10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54</a:t>
              </a:r>
              <a:endParaRPr lang="en-US" sz="1800" dirty="0"/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0218847" y="4075699"/>
            <a:ext cx="817136" cy="745683"/>
            <a:chOff x="8091624" y="4745182"/>
            <a:chExt cx="817136" cy="745683"/>
          </a:xfrm>
        </p:grpSpPr>
        <p:sp>
          <p:nvSpPr>
            <p:cNvPr id="107" name="TextBox 10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0224258" y="4776355"/>
            <a:ext cx="817136" cy="745683"/>
            <a:chOff x="8091624" y="4745182"/>
            <a:chExt cx="817136" cy="745683"/>
          </a:xfrm>
        </p:grpSpPr>
        <p:sp>
          <p:nvSpPr>
            <p:cNvPr id="111" name="TextBox 1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90</a:t>
              </a:r>
              <a:endParaRPr lang="en-US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62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9413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5,6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#11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815687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31" name="TextBox 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55" name="TextBox 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91" name="TextBox 9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60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85974" y="5479611"/>
            <a:ext cx="817136" cy="745683"/>
            <a:chOff x="8091624" y="4745182"/>
            <a:chExt cx="817136" cy="745683"/>
          </a:xfrm>
        </p:grpSpPr>
        <p:sp>
          <p:nvSpPr>
            <p:cNvPr id="95" name="TextBox 9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99" name="TextBox 9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0220254" y="3347443"/>
            <a:ext cx="817136" cy="745683"/>
            <a:chOff x="8091624" y="4745182"/>
            <a:chExt cx="817136" cy="745683"/>
          </a:xfrm>
        </p:grpSpPr>
        <p:sp>
          <p:nvSpPr>
            <p:cNvPr id="103" name="TextBox 10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54</a:t>
              </a:r>
              <a:endParaRPr lang="en-US" sz="1800" dirty="0"/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0218847" y="4075699"/>
            <a:ext cx="817136" cy="745683"/>
            <a:chOff x="8091624" y="4745182"/>
            <a:chExt cx="817136" cy="745683"/>
          </a:xfrm>
        </p:grpSpPr>
        <p:sp>
          <p:nvSpPr>
            <p:cNvPr id="107" name="TextBox 10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0224258" y="4776355"/>
            <a:ext cx="817136" cy="745683"/>
            <a:chOff x="8091624" y="4745182"/>
            <a:chExt cx="817136" cy="745683"/>
          </a:xfrm>
        </p:grpSpPr>
        <p:sp>
          <p:nvSpPr>
            <p:cNvPr id="111" name="TextBox 1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90</a:t>
              </a:r>
              <a:endParaRPr lang="en-US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62</a:t>
              </a:r>
              <a:endParaRPr lang="en-US" sz="1800" dirty="0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5" name="TextBox 1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28134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5,7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#12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4068133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27" name="TextBox 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55" name="TextBox 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91" name="TextBox 9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60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85974" y="5479611"/>
            <a:ext cx="817136" cy="745683"/>
            <a:chOff x="8091624" y="4745182"/>
            <a:chExt cx="817136" cy="745683"/>
          </a:xfrm>
        </p:grpSpPr>
        <p:sp>
          <p:nvSpPr>
            <p:cNvPr id="95" name="TextBox 9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99" name="TextBox 9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0220254" y="3347443"/>
            <a:ext cx="817136" cy="745683"/>
            <a:chOff x="8091624" y="4745182"/>
            <a:chExt cx="817136" cy="745683"/>
          </a:xfrm>
        </p:grpSpPr>
        <p:sp>
          <p:nvSpPr>
            <p:cNvPr id="103" name="TextBox 10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54</a:t>
              </a:r>
              <a:endParaRPr lang="en-US" sz="1800" dirty="0"/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0218847" y="4075699"/>
            <a:ext cx="817136" cy="745683"/>
            <a:chOff x="8091624" y="4745182"/>
            <a:chExt cx="817136" cy="745683"/>
          </a:xfrm>
        </p:grpSpPr>
        <p:sp>
          <p:nvSpPr>
            <p:cNvPr id="107" name="TextBox 10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0224258" y="4776355"/>
            <a:ext cx="817136" cy="745683"/>
            <a:chOff x="8091624" y="4745182"/>
            <a:chExt cx="817136" cy="745683"/>
          </a:xfrm>
        </p:grpSpPr>
        <p:sp>
          <p:nvSpPr>
            <p:cNvPr id="111" name="TextBox 1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90</a:t>
              </a:r>
              <a:endParaRPr lang="en-US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62</a:t>
              </a:r>
              <a:endParaRPr lang="en-US" sz="1800" dirty="0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5" name="TextBox 1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119" name="TextBox 11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67196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4,8</a:t>
            </a:r>
          </a:p>
          <a:p>
            <a:r>
              <a:rPr lang="en-US" dirty="0" smtClean="0"/>
              <a:t>Update g-cost</a:t>
            </a:r>
            <a:br>
              <a:rPr lang="en-US" dirty="0" smtClean="0"/>
            </a:br>
            <a:r>
              <a:rPr lang="en-US" dirty="0" smtClean="0"/>
              <a:t>of adjacent cell</a:t>
            </a:r>
            <a:br>
              <a:rPr lang="en-US" dirty="0" smtClean="0"/>
            </a:br>
            <a:r>
              <a:rPr lang="en-US" dirty="0" smtClean="0"/>
              <a:t>4,9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#13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400536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55" name="TextBox 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91" name="TextBox 9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60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85974" y="5479611"/>
            <a:ext cx="817136" cy="745683"/>
            <a:chOff x="8091624" y="4745182"/>
            <a:chExt cx="817136" cy="745683"/>
          </a:xfrm>
        </p:grpSpPr>
        <p:sp>
          <p:nvSpPr>
            <p:cNvPr id="95" name="TextBox 9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99" name="TextBox 9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0220254" y="3347443"/>
            <a:ext cx="817136" cy="745683"/>
            <a:chOff x="8091624" y="4745182"/>
            <a:chExt cx="817136" cy="745683"/>
          </a:xfrm>
        </p:grpSpPr>
        <p:sp>
          <p:nvSpPr>
            <p:cNvPr id="103" name="TextBox 10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54</a:t>
              </a:r>
              <a:endParaRPr lang="en-US" sz="1800" dirty="0"/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0218847" y="4075699"/>
            <a:ext cx="817136" cy="745683"/>
            <a:chOff x="8091624" y="4745182"/>
            <a:chExt cx="817136" cy="745683"/>
          </a:xfrm>
        </p:grpSpPr>
        <p:sp>
          <p:nvSpPr>
            <p:cNvPr id="107" name="TextBox 10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0224258" y="4776355"/>
            <a:ext cx="817136" cy="745683"/>
            <a:chOff x="8091624" y="4745182"/>
            <a:chExt cx="817136" cy="745683"/>
          </a:xfrm>
        </p:grpSpPr>
        <p:sp>
          <p:nvSpPr>
            <p:cNvPr id="111" name="TextBox 1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82</a:t>
              </a:r>
              <a:endParaRPr lang="en-US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20</a:t>
              </a:r>
              <a:endParaRPr lang="en-US" sz="1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62</a:t>
              </a:r>
              <a:endParaRPr lang="en-US" sz="1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5" name="TextBox 1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119" name="TextBox 11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123" name="TextBox 1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10207385" y="5488198"/>
            <a:ext cx="817136" cy="745683"/>
            <a:chOff x="8091624" y="4745182"/>
            <a:chExt cx="817136" cy="745683"/>
          </a:xfrm>
        </p:grpSpPr>
        <p:sp>
          <p:nvSpPr>
            <p:cNvPr id="127" name="TextBox 1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90</a:t>
              </a:r>
              <a:endParaRPr lang="en-US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66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70823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2,8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#14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295713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91" name="TextBox 9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60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85974" y="5479611"/>
            <a:ext cx="817136" cy="745683"/>
            <a:chOff x="8091624" y="4745182"/>
            <a:chExt cx="817136" cy="745683"/>
          </a:xfrm>
        </p:grpSpPr>
        <p:sp>
          <p:nvSpPr>
            <p:cNvPr id="95" name="TextBox 9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99" name="TextBox 9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0220254" y="3347443"/>
            <a:ext cx="817136" cy="745683"/>
            <a:chOff x="8091624" y="4745182"/>
            <a:chExt cx="817136" cy="745683"/>
          </a:xfrm>
        </p:grpSpPr>
        <p:sp>
          <p:nvSpPr>
            <p:cNvPr id="103" name="TextBox 10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54</a:t>
              </a:r>
              <a:endParaRPr lang="en-US" sz="1800" dirty="0"/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0218847" y="4075699"/>
            <a:ext cx="817136" cy="745683"/>
            <a:chOff x="8091624" y="4745182"/>
            <a:chExt cx="817136" cy="745683"/>
          </a:xfrm>
        </p:grpSpPr>
        <p:sp>
          <p:nvSpPr>
            <p:cNvPr id="107" name="TextBox 10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0224258" y="4776355"/>
            <a:ext cx="817136" cy="745683"/>
            <a:chOff x="8091624" y="4745182"/>
            <a:chExt cx="817136" cy="745683"/>
          </a:xfrm>
        </p:grpSpPr>
        <p:sp>
          <p:nvSpPr>
            <p:cNvPr id="111" name="TextBox 1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62</a:t>
              </a:r>
              <a:endParaRPr lang="en-US" sz="1800" dirty="0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5" name="TextBox 1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119" name="TextBox 11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123" name="TextBox 1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10207385" y="5488198"/>
            <a:ext cx="817136" cy="745683"/>
            <a:chOff x="8091624" y="4745182"/>
            <a:chExt cx="817136" cy="745683"/>
          </a:xfrm>
        </p:grpSpPr>
        <p:sp>
          <p:nvSpPr>
            <p:cNvPr id="127" name="TextBox 1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90</a:t>
              </a:r>
              <a:endParaRPr lang="en-US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66</a:t>
              </a:r>
              <a:endParaRPr lang="en-US" sz="1800" dirty="0"/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135" name="TextBox 1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8805209" y="2666350"/>
            <a:ext cx="817136" cy="745683"/>
            <a:chOff x="8091624" y="4745182"/>
            <a:chExt cx="817136" cy="745683"/>
          </a:xfrm>
        </p:grpSpPr>
        <p:sp>
          <p:nvSpPr>
            <p:cNvPr id="139" name="TextBox 1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9498557" y="2663248"/>
            <a:ext cx="817136" cy="745683"/>
            <a:chOff x="8091624" y="4745182"/>
            <a:chExt cx="817136" cy="745683"/>
          </a:xfrm>
        </p:grpSpPr>
        <p:sp>
          <p:nvSpPr>
            <p:cNvPr id="143" name="TextBox 14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10215189" y="2662886"/>
            <a:ext cx="817136" cy="745683"/>
            <a:chOff x="8091624" y="4745182"/>
            <a:chExt cx="817136" cy="745683"/>
          </a:xfrm>
        </p:grpSpPr>
        <p:sp>
          <p:nvSpPr>
            <p:cNvPr id="147" name="TextBox 14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50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73274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1,7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#15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256150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91" name="TextBox 9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60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85974" y="5479611"/>
            <a:ext cx="817136" cy="745683"/>
            <a:chOff x="8091624" y="4745182"/>
            <a:chExt cx="817136" cy="745683"/>
          </a:xfrm>
        </p:grpSpPr>
        <p:sp>
          <p:nvSpPr>
            <p:cNvPr id="95" name="TextBox 9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99" name="TextBox 9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0220254" y="3347443"/>
            <a:ext cx="817136" cy="745683"/>
            <a:chOff x="8091624" y="4745182"/>
            <a:chExt cx="817136" cy="745683"/>
          </a:xfrm>
        </p:grpSpPr>
        <p:sp>
          <p:nvSpPr>
            <p:cNvPr id="103" name="TextBox 10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54</a:t>
              </a:r>
              <a:endParaRPr lang="en-US" sz="1800" dirty="0"/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0218847" y="4075699"/>
            <a:ext cx="817136" cy="745683"/>
            <a:chOff x="8091624" y="4745182"/>
            <a:chExt cx="817136" cy="745683"/>
          </a:xfrm>
        </p:grpSpPr>
        <p:sp>
          <p:nvSpPr>
            <p:cNvPr id="107" name="TextBox 10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0224258" y="4776355"/>
            <a:ext cx="817136" cy="745683"/>
            <a:chOff x="8091624" y="4745182"/>
            <a:chExt cx="817136" cy="745683"/>
          </a:xfrm>
        </p:grpSpPr>
        <p:sp>
          <p:nvSpPr>
            <p:cNvPr id="111" name="TextBox 1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62</a:t>
              </a:r>
              <a:endParaRPr lang="en-US" sz="1800" dirty="0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5" name="TextBox 1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119" name="TextBox 11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123" name="TextBox 1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10207385" y="5488198"/>
            <a:ext cx="817136" cy="745683"/>
            <a:chOff x="8091624" y="4745182"/>
            <a:chExt cx="817136" cy="745683"/>
          </a:xfrm>
        </p:grpSpPr>
        <p:sp>
          <p:nvSpPr>
            <p:cNvPr id="127" name="TextBox 1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90</a:t>
              </a:r>
              <a:endParaRPr lang="en-US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66</a:t>
              </a:r>
              <a:endParaRPr lang="en-US" sz="1800" dirty="0"/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135" name="TextBox 1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9498557" y="2663248"/>
            <a:ext cx="817136" cy="745683"/>
            <a:chOff x="8091624" y="4745182"/>
            <a:chExt cx="817136" cy="745683"/>
          </a:xfrm>
        </p:grpSpPr>
        <p:sp>
          <p:nvSpPr>
            <p:cNvPr id="143" name="TextBox 14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10215189" y="2662886"/>
            <a:ext cx="817136" cy="745683"/>
            <a:chOff x="8091624" y="4745182"/>
            <a:chExt cx="817136" cy="745683"/>
          </a:xfrm>
        </p:grpSpPr>
        <p:sp>
          <p:nvSpPr>
            <p:cNvPr id="147" name="TextBox 14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50</a:t>
              </a:r>
              <a:endParaRPr lang="en-US" sz="1800" dirty="0"/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8805209" y="2666350"/>
            <a:ext cx="817136" cy="745683"/>
            <a:chOff x="8091624" y="4745182"/>
            <a:chExt cx="817136" cy="745683"/>
          </a:xfrm>
        </p:grpSpPr>
        <p:sp>
          <p:nvSpPr>
            <p:cNvPr id="131" name="TextBox 1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8084556" y="2662886"/>
            <a:ext cx="817136" cy="745683"/>
            <a:chOff x="8091624" y="4745182"/>
            <a:chExt cx="817136" cy="745683"/>
          </a:xfrm>
        </p:grpSpPr>
        <p:sp>
          <p:nvSpPr>
            <p:cNvPr id="151" name="TextBox 15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2</a:t>
              </a:r>
              <a:r>
                <a:rPr lang="en-US" sz="1800" dirty="0" smtClean="0"/>
                <a:t>0</a:t>
              </a:r>
              <a:endParaRPr lang="en-US" sz="1800" dirty="0"/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8091624" y="1969648"/>
            <a:ext cx="817136" cy="745683"/>
            <a:chOff x="8091624" y="4745182"/>
            <a:chExt cx="817136" cy="745683"/>
          </a:xfrm>
        </p:grpSpPr>
        <p:sp>
          <p:nvSpPr>
            <p:cNvPr id="155" name="TextBox 1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8805209" y="1978421"/>
            <a:ext cx="817136" cy="745683"/>
            <a:chOff x="8091624" y="4745182"/>
            <a:chExt cx="817136" cy="745683"/>
          </a:xfrm>
        </p:grpSpPr>
        <p:sp>
          <p:nvSpPr>
            <p:cNvPr id="159" name="TextBox 1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9507823" y="1979755"/>
            <a:ext cx="817136" cy="745683"/>
            <a:chOff x="8091624" y="4745182"/>
            <a:chExt cx="817136" cy="745683"/>
          </a:xfrm>
        </p:grpSpPr>
        <p:sp>
          <p:nvSpPr>
            <p:cNvPr id="163" name="TextBox 1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96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5913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1,6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#16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17688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91" name="TextBox 9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60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85974" y="5479611"/>
            <a:ext cx="817136" cy="745683"/>
            <a:chOff x="8091624" y="4745182"/>
            <a:chExt cx="817136" cy="745683"/>
          </a:xfrm>
        </p:grpSpPr>
        <p:sp>
          <p:nvSpPr>
            <p:cNvPr id="95" name="TextBox 9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99" name="TextBox 9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0220254" y="3347443"/>
            <a:ext cx="817136" cy="745683"/>
            <a:chOff x="8091624" y="4745182"/>
            <a:chExt cx="817136" cy="745683"/>
          </a:xfrm>
        </p:grpSpPr>
        <p:sp>
          <p:nvSpPr>
            <p:cNvPr id="103" name="TextBox 10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54</a:t>
              </a:r>
              <a:endParaRPr lang="en-US" sz="1800" dirty="0"/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0218847" y="4075699"/>
            <a:ext cx="817136" cy="745683"/>
            <a:chOff x="8091624" y="4745182"/>
            <a:chExt cx="817136" cy="745683"/>
          </a:xfrm>
        </p:grpSpPr>
        <p:sp>
          <p:nvSpPr>
            <p:cNvPr id="107" name="TextBox 10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0224258" y="4776355"/>
            <a:ext cx="817136" cy="745683"/>
            <a:chOff x="8091624" y="4745182"/>
            <a:chExt cx="817136" cy="745683"/>
          </a:xfrm>
        </p:grpSpPr>
        <p:sp>
          <p:nvSpPr>
            <p:cNvPr id="111" name="TextBox 1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62</a:t>
              </a:r>
              <a:endParaRPr lang="en-US" sz="1800" dirty="0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5" name="TextBox 1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119" name="TextBox 11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123" name="TextBox 1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10207385" y="5488198"/>
            <a:ext cx="817136" cy="745683"/>
            <a:chOff x="8091624" y="4745182"/>
            <a:chExt cx="817136" cy="745683"/>
          </a:xfrm>
        </p:grpSpPr>
        <p:sp>
          <p:nvSpPr>
            <p:cNvPr id="127" name="TextBox 1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90</a:t>
              </a:r>
              <a:endParaRPr lang="en-US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66</a:t>
              </a:r>
              <a:endParaRPr lang="en-US" sz="1800" dirty="0"/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135" name="TextBox 1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9498557" y="2663248"/>
            <a:ext cx="817136" cy="745683"/>
            <a:chOff x="8091624" y="4745182"/>
            <a:chExt cx="817136" cy="745683"/>
          </a:xfrm>
        </p:grpSpPr>
        <p:sp>
          <p:nvSpPr>
            <p:cNvPr id="143" name="TextBox 14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10215189" y="2662886"/>
            <a:ext cx="817136" cy="745683"/>
            <a:chOff x="8091624" y="4745182"/>
            <a:chExt cx="817136" cy="745683"/>
          </a:xfrm>
        </p:grpSpPr>
        <p:sp>
          <p:nvSpPr>
            <p:cNvPr id="147" name="TextBox 14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50</a:t>
              </a:r>
              <a:endParaRPr lang="en-US" sz="1800" dirty="0"/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8805209" y="2666350"/>
            <a:ext cx="817136" cy="745683"/>
            <a:chOff x="8091624" y="4745182"/>
            <a:chExt cx="817136" cy="745683"/>
          </a:xfrm>
        </p:grpSpPr>
        <p:sp>
          <p:nvSpPr>
            <p:cNvPr id="131" name="TextBox 1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8091624" y="1969648"/>
            <a:ext cx="817136" cy="745683"/>
            <a:chOff x="8091624" y="4745182"/>
            <a:chExt cx="817136" cy="745683"/>
          </a:xfrm>
        </p:grpSpPr>
        <p:sp>
          <p:nvSpPr>
            <p:cNvPr id="155" name="TextBox 1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8805209" y="1978421"/>
            <a:ext cx="817136" cy="745683"/>
            <a:chOff x="8091624" y="4745182"/>
            <a:chExt cx="817136" cy="745683"/>
          </a:xfrm>
        </p:grpSpPr>
        <p:sp>
          <p:nvSpPr>
            <p:cNvPr id="159" name="TextBox 1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9507823" y="1979755"/>
            <a:ext cx="817136" cy="745683"/>
            <a:chOff x="8091624" y="4745182"/>
            <a:chExt cx="817136" cy="745683"/>
          </a:xfrm>
        </p:grpSpPr>
        <p:sp>
          <p:nvSpPr>
            <p:cNvPr id="163" name="TextBox 1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96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8084556" y="2662886"/>
            <a:ext cx="817136" cy="745683"/>
            <a:chOff x="8091624" y="4745182"/>
            <a:chExt cx="817136" cy="745683"/>
          </a:xfrm>
        </p:grpSpPr>
        <p:sp>
          <p:nvSpPr>
            <p:cNvPr id="139" name="TextBox 1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2</a:t>
              </a:r>
              <a:r>
                <a:rPr lang="en-US" sz="1800" dirty="0" smtClean="0"/>
                <a:t>0</a:t>
              </a:r>
              <a:endParaRPr lang="en-US" sz="1800" dirty="0"/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7391499" y="1965301"/>
            <a:ext cx="817136" cy="745683"/>
            <a:chOff x="8091624" y="4745182"/>
            <a:chExt cx="817136" cy="745683"/>
          </a:xfrm>
        </p:grpSpPr>
        <p:sp>
          <p:nvSpPr>
            <p:cNvPr id="168" name="TextBox 167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76</a:t>
              </a:r>
              <a:endParaRPr 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62</a:t>
              </a:r>
              <a:endParaRPr lang="en-US" sz="1800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</p:grpSp>
      <p:grpSp>
        <p:nvGrpSpPr>
          <p:cNvPr id="171" name="Group 170"/>
          <p:cNvGrpSpPr/>
          <p:nvPr/>
        </p:nvGrpSpPr>
        <p:grpSpPr>
          <a:xfrm>
            <a:off x="7377605" y="2657712"/>
            <a:ext cx="817136" cy="745683"/>
            <a:chOff x="8091624" y="4745182"/>
            <a:chExt cx="817136" cy="745683"/>
          </a:xfrm>
        </p:grpSpPr>
        <p:sp>
          <p:nvSpPr>
            <p:cNvPr id="172" name="TextBox 171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6262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Visit cell 1,5</a:t>
            </a:r>
          </a:p>
          <a:p>
            <a:r>
              <a:rPr lang="en-US" dirty="0" smtClean="0"/>
              <a:t>Found our</a:t>
            </a:r>
            <a:br>
              <a:rPr lang="en-US" dirty="0" smtClean="0"/>
            </a:br>
            <a:r>
              <a:rPr lang="en-US" dirty="0" smtClean="0"/>
              <a:t>destination cell</a:t>
            </a:r>
            <a:br>
              <a:rPr lang="en-US" dirty="0" smtClean="0"/>
            </a:br>
            <a:r>
              <a:rPr lang="en-US" noProof="1" smtClean="0">
                <a:sym typeface="Wingdings" panose="05000000000000000000" pitchFamily="2" charset="2"/>
              </a:rPr>
              <a:t> over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Step </a:t>
            </a:r>
            <a:r>
              <a:rPr lang="en-US" dirty="0" smtClean="0"/>
              <a:t>#17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485657"/>
              </p:ext>
            </p:extLst>
          </p:nvPr>
        </p:nvGraphicFramePr>
        <p:xfrm>
          <a:off x="3546284" y="1600200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9 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 smtClean="0"/>
                        <a:t>B</a:t>
                      </a:r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A</a:t>
                      </a:r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8081092" y="4069770"/>
            <a:ext cx="817136" cy="745683"/>
            <a:chOff x="8091624" y="4745182"/>
            <a:chExt cx="817136" cy="745683"/>
          </a:xfrm>
        </p:grpSpPr>
        <p:sp>
          <p:nvSpPr>
            <p:cNvPr id="15" name="TextBox 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05116" y="5482605"/>
            <a:ext cx="817136" cy="745683"/>
            <a:chOff x="8091624" y="4745182"/>
            <a:chExt cx="817136" cy="745683"/>
          </a:xfrm>
        </p:grpSpPr>
        <p:sp>
          <p:nvSpPr>
            <p:cNvPr id="35" name="TextBox 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56</a:t>
              </a:r>
              <a:endParaRPr lang="en-US" sz="18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391499" y="4066260"/>
            <a:ext cx="817136" cy="745683"/>
            <a:chOff x="8091624" y="4745182"/>
            <a:chExt cx="817136" cy="745683"/>
          </a:xfrm>
        </p:grpSpPr>
        <p:sp>
          <p:nvSpPr>
            <p:cNvPr id="39" name="TextBox 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091624" y="4745182"/>
            <a:ext cx="817136" cy="745683"/>
            <a:chOff x="8091624" y="4745182"/>
            <a:chExt cx="817136" cy="745683"/>
          </a:xfrm>
        </p:grpSpPr>
        <p:sp>
          <p:nvSpPr>
            <p:cNvPr id="63" name="TextBox 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83596" y="5472729"/>
            <a:ext cx="817136" cy="745683"/>
            <a:chOff x="8091624" y="4745182"/>
            <a:chExt cx="817136" cy="745683"/>
          </a:xfrm>
        </p:grpSpPr>
        <p:sp>
          <p:nvSpPr>
            <p:cNvPr id="67" name="TextBox 6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682789" y="4072304"/>
            <a:ext cx="817136" cy="745683"/>
            <a:chOff x="8091624" y="4745182"/>
            <a:chExt cx="817136" cy="745683"/>
          </a:xfrm>
        </p:grpSpPr>
        <p:sp>
          <p:nvSpPr>
            <p:cNvPr id="71" name="TextBox 7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93428" y="4066260"/>
            <a:ext cx="817136" cy="745683"/>
            <a:chOff x="8091624" y="4745182"/>
            <a:chExt cx="817136" cy="745683"/>
          </a:xfrm>
        </p:grpSpPr>
        <p:sp>
          <p:nvSpPr>
            <p:cNvPr id="75" name="TextBox 7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88670" y="4776355"/>
            <a:ext cx="817136" cy="745683"/>
            <a:chOff x="8091624" y="4745182"/>
            <a:chExt cx="817136" cy="745683"/>
          </a:xfrm>
        </p:grpSpPr>
        <p:sp>
          <p:nvSpPr>
            <p:cNvPr id="79" name="TextBox 7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386490" y="4760368"/>
            <a:ext cx="817136" cy="745683"/>
            <a:chOff x="8091624" y="4745182"/>
            <a:chExt cx="817136" cy="745683"/>
          </a:xfrm>
        </p:grpSpPr>
        <p:sp>
          <p:nvSpPr>
            <p:cNvPr id="83" name="TextBox 8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54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673527" y="5479611"/>
            <a:ext cx="817136" cy="745683"/>
            <a:chOff x="8091624" y="4745182"/>
            <a:chExt cx="817136" cy="745683"/>
          </a:xfrm>
        </p:grpSpPr>
        <p:sp>
          <p:nvSpPr>
            <p:cNvPr id="87" name="TextBox 8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689490" y="4775560"/>
            <a:ext cx="817136" cy="745683"/>
            <a:chOff x="8091624" y="4745182"/>
            <a:chExt cx="817136" cy="745683"/>
          </a:xfrm>
        </p:grpSpPr>
        <p:sp>
          <p:nvSpPr>
            <p:cNvPr id="91" name="TextBox 9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60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85974" y="5479611"/>
            <a:ext cx="817136" cy="745683"/>
            <a:chOff x="8091624" y="4745182"/>
            <a:chExt cx="817136" cy="745683"/>
          </a:xfrm>
        </p:grpSpPr>
        <p:sp>
          <p:nvSpPr>
            <p:cNvPr id="95" name="TextBox 9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504037" y="4075814"/>
            <a:ext cx="817136" cy="745683"/>
            <a:chOff x="8091624" y="4745182"/>
            <a:chExt cx="817136" cy="745683"/>
          </a:xfrm>
        </p:grpSpPr>
        <p:sp>
          <p:nvSpPr>
            <p:cNvPr id="99" name="TextBox 9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0220254" y="3347443"/>
            <a:ext cx="817136" cy="745683"/>
            <a:chOff x="8091624" y="4745182"/>
            <a:chExt cx="817136" cy="745683"/>
          </a:xfrm>
        </p:grpSpPr>
        <p:sp>
          <p:nvSpPr>
            <p:cNvPr id="103" name="TextBox 10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28</a:t>
              </a:r>
              <a:endParaRPr lang="en-US" sz="18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54</a:t>
              </a:r>
              <a:endParaRPr lang="en-US" sz="1800" dirty="0"/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0218847" y="4075699"/>
            <a:ext cx="817136" cy="745683"/>
            <a:chOff x="8091624" y="4745182"/>
            <a:chExt cx="817136" cy="745683"/>
          </a:xfrm>
        </p:grpSpPr>
        <p:sp>
          <p:nvSpPr>
            <p:cNvPr id="107" name="TextBox 10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0224258" y="4776355"/>
            <a:ext cx="817136" cy="745683"/>
            <a:chOff x="8091624" y="4745182"/>
            <a:chExt cx="817136" cy="745683"/>
          </a:xfrm>
        </p:grpSpPr>
        <p:sp>
          <p:nvSpPr>
            <p:cNvPr id="111" name="TextBox 11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20</a:t>
              </a:r>
              <a:endParaRPr lang="en-US" sz="18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62</a:t>
              </a:r>
              <a:endParaRPr lang="en-US" sz="1800" dirty="0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8086572" y="5469220"/>
            <a:ext cx="817136" cy="745683"/>
            <a:chOff x="8091624" y="4745182"/>
            <a:chExt cx="817136" cy="745683"/>
          </a:xfrm>
        </p:grpSpPr>
        <p:sp>
          <p:nvSpPr>
            <p:cNvPr id="115" name="TextBox 11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8814727" y="5472729"/>
            <a:ext cx="817136" cy="745683"/>
            <a:chOff x="8091624" y="4745182"/>
            <a:chExt cx="817136" cy="745683"/>
          </a:xfrm>
        </p:grpSpPr>
        <p:sp>
          <p:nvSpPr>
            <p:cNvPr id="119" name="TextBox 11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9516673" y="4770762"/>
            <a:ext cx="817136" cy="745683"/>
            <a:chOff x="8091624" y="4745182"/>
            <a:chExt cx="817136" cy="745683"/>
          </a:xfrm>
        </p:grpSpPr>
        <p:sp>
          <p:nvSpPr>
            <p:cNvPr id="123" name="TextBox 12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62</a:t>
              </a:r>
              <a:endParaRPr lang="en-US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10207385" y="5488198"/>
            <a:ext cx="817136" cy="745683"/>
            <a:chOff x="8091624" y="4745182"/>
            <a:chExt cx="817136" cy="745683"/>
          </a:xfrm>
        </p:grpSpPr>
        <p:sp>
          <p:nvSpPr>
            <p:cNvPr id="127" name="TextBox 12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90</a:t>
              </a:r>
              <a:endParaRPr lang="en-US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66</a:t>
              </a:r>
              <a:endParaRPr lang="en-US" sz="1800" dirty="0"/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135" name="TextBox 1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9498557" y="2663248"/>
            <a:ext cx="817136" cy="745683"/>
            <a:chOff x="8091624" y="4745182"/>
            <a:chExt cx="817136" cy="745683"/>
          </a:xfrm>
        </p:grpSpPr>
        <p:sp>
          <p:nvSpPr>
            <p:cNvPr id="143" name="TextBox 14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74</a:t>
              </a:r>
              <a:endParaRPr lang="en-US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40</a:t>
              </a:r>
              <a:endParaRPr lang="en-US" sz="1800" dirty="0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10215189" y="2662886"/>
            <a:ext cx="817136" cy="745683"/>
            <a:chOff x="8091624" y="4745182"/>
            <a:chExt cx="817136" cy="745683"/>
          </a:xfrm>
        </p:grpSpPr>
        <p:sp>
          <p:nvSpPr>
            <p:cNvPr id="147" name="TextBox 146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88</a:t>
              </a:r>
              <a:endParaRPr lang="en-US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50</a:t>
              </a:r>
              <a:endParaRPr lang="en-US" sz="1800" dirty="0"/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8805209" y="2666350"/>
            <a:ext cx="817136" cy="745683"/>
            <a:chOff x="8091624" y="4745182"/>
            <a:chExt cx="817136" cy="745683"/>
          </a:xfrm>
        </p:grpSpPr>
        <p:sp>
          <p:nvSpPr>
            <p:cNvPr id="131" name="TextBox 1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8091624" y="1969648"/>
            <a:ext cx="817136" cy="745683"/>
            <a:chOff x="8091624" y="4745182"/>
            <a:chExt cx="817136" cy="745683"/>
          </a:xfrm>
        </p:grpSpPr>
        <p:sp>
          <p:nvSpPr>
            <p:cNvPr id="155" name="TextBox 15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8805209" y="1978421"/>
            <a:ext cx="817136" cy="745683"/>
            <a:chOff x="8091624" y="4745182"/>
            <a:chExt cx="817136" cy="745683"/>
          </a:xfrm>
        </p:grpSpPr>
        <p:sp>
          <p:nvSpPr>
            <p:cNvPr id="159" name="TextBox 1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82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34</a:t>
              </a:r>
              <a:endParaRPr lang="en-US" sz="1800" dirty="0"/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9507823" y="1979755"/>
            <a:ext cx="817136" cy="745683"/>
            <a:chOff x="8091624" y="4745182"/>
            <a:chExt cx="817136" cy="745683"/>
          </a:xfrm>
        </p:grpSpPr>
        <p:sp>
          <p:nvSpPr>
            <p:cNvPr id="163" name="TextBox 162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96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52</a:t>
              </a:r>
              <a:endParaRPr lang="en-US" sz="1800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8084556" y="2662886"/>
            <a:ext cx="817136" cy="745683"/>
            <a:chOff x="8091624" y="4745182"/>
            <a:chExt cx="817136" cy="745683"/>
          </a:xfrm>
        </p:grpSpPr>
        <p:sp>
          <p:nvSpPr>
            <p:cNvPr id="139" name="TextBox 1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2</a:t>
              </a:r>
              <a:r>
                <a:rPr lang="en-US" sz="1800" dirty="0" smtClean="0"/>
                <a:t>0</a:t>
              </a:r>
              <a:endParaRPr lang="en-US" sz="1800" dirty="0"/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7391499" y="1965301"/>
            <a:ext cx="817136" cy="745683"/>
            <a:chOff x="8091624" y="4745182"/>
            <a:chExt cx="817136" cy="745683"/>
          </a:xfrm>
        </p:grpSpPr>
        <p:sp>
          <p:nvSpPr>
            <p:cNvPr id="168" name="TextBox 167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76</a:t>
              </a:r>
              <a:endParaRPr 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62</a:t>
              </a:r>
              <a:endParaRPr lang="en-US" sz="1800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14</a:t>
              </a:r>
              <a:endParaRPr lang="en-US" sz="1800" dirty="0"/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7377605" y="2657712"/>
            <a:ext cx="817136" cy="745683"/>
            <a:chOff x="8091624" y="4745182"/>
            <a:chExt cx="817136" cy="745683"/>
          </a:xfrm>
        </p:grpSpPr>
        <p:sp>
          <p:nvSpPr>
            <p:cNvPr id="151" name="TextBox 15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81104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Greedy algorithms </a:t>
            </a:r>
            <a:r>
              <a:rPr lang="en-US" dirty="0" smtClean="0"/>
              <a:t>are a category of algorithms</a:t>
            </a:r>
          </a:p>
          <a:p>
            <a:pPr lvl="1"/>
            <a:r>
              <a:rPr lang="en-US" dirty="0" smtClean="0"/>
              <a:t>For solving optimization problems</a:t>
            </a:r>
          </a:p>
          <a:p>
            <a:pPr lvl="1"/>
            <a:r>
              <a:rPr lang="en-US" dirty="0" smtClean="0"/>
              <a:t>Usually more efficient than the other algorithms</a:t>
            </a:r>
          </a:p>
          <a:p>
            <a:pPr lvl="2"/>
            <a:r>
              <a:rPr lang="en-US" dirty="0" smtClean="0"/>
              <a:t>But can produce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non-optimal</a:t>
            </a:r>
            <a:r>
              <a:rPr lang="en-US" dirty="0" smtClean="0"/>
              <a:t> </a:t>
            </a:r>
            <a:r>
              <a:rPr lang="en-US" dirty="0"/>
              <a:t>(incorrect) </a:t>
            </a:r>
            <a:r>
              <a:rPr lang="en-US" dirty="0" smtClean="0"/>
              <a:t>result</a:t>
            </a:r>
          </a:p>
          <a:p>
            <a:r>
              <a:rPr lang="en-US" dirty="0" smtClean="0"/>
              <a:t>Greedy algorithms pick the best local solution</a:t>
            </a:r>
          </a:p>
          <a:p>
            <a:pPr lvl="1"/>
            <a:r>
              <a:rPr lang="en-US" dirty="0" smtClean="0"/>
              <a:t>Pick the optimum from their current position &amp; point of view</a:t>
            </a:r>
          </a:p>
          <a:p>
            <a:r>
              <a:rPr lang="en-US" dirty="0" smtClean="0"/>
              <a:t>Greedy </a:t>
            </a:r>
            <a:r>
              <a:rPr lang="en-US" dirty="0"/>
              <a:t>algorithms assume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always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choosing a local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optimum leads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 the global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optimum</a:t>
            </a:r>
          </a:p>
          <a:p>
            <a:pPr lvl="1"/>
            <a:r>
              <a:rPr lang="en-US" dirty="0" smtClean="0"/>
              <a:t>This is sometimes correct, but sometimes it is not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Greedy Algorithms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69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2" descr="http://static1.squarespace.com/static/5259ba3be4b01dd05339cd92/53b8bcf4e4b09cde73cda3d8/551c5805e4b05cce10f742da/1427920902517/LIGHT+GREEN+-+GRASS+TEXTURE+23513+H.jpg?format=500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811" y="1999203"/>
            <a:ext cx="7718879" cy="4236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have a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prev[]</a:t>
            </a:r>
            <a:r>
              <a:rPr lang="en-US" dirty="0" smtClean="0"/>
              <a:t> array and keep at each cell where we came from, we can </a:t>
            </a:r>
            <a:br>
              <a:rPr lang="en-US" dirty="0" smtClean="0"/>
            </a:br>
            <a:r>
              <a:rPr lang="en-US" dirty="0" smtClean="0"/>
              <a:t>reconstruct</a:t>
            </a:r>
            <a:br>
              <a:rPr lang="en-US" dirty="0" smtClean="0"/>
            </a:br>
            <a:r>
              <a:rPr lang="en-US" dirty="0" smtClean="0"/>
              <a:t>the path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Shortest Path: </a:t>
            </a:r>
            <a:r>
              <a:rPr lang="en-US" dirty="0" smtClean="0"/>
              <a:t>Reconstruction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4838826"/>
              </p:ext>
            </p:extLst>
          </p:nvPr>
        </p:nvGraphicFramePr>
        <p:xfrm>
          <a:off x="3556984" y="1618365"/>
          <a:ext cx="8110728" cy="4594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3828"/>
                <a:gridCol w="666020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  <a:gridCol w="704088"/>
              </a:tblGrid>
              <a:tr h="36576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endParaRPr lang="en-US" sz="2000" b="1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000" dirty="0" smtClean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dirty="0"/>
                    </a:p>
                  </a:txBody>
                  <a:tcPr marL="70327" marR="70327" marT="35163" marB="35163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3268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70327" marR="70327" marT="35163" marB="35163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0327" marR="70327" marT="35163" marB="35163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58" name="Group 57"/>
          <p:cNvGrpSpPr/>
          <p:nvPr/>
        </p:nvGrpSpPr>
        <p:grpSpPr>
          <a:xfrm>
            <a:off x="8789408" y="4079324"/>
            <a:ext cx="817136" cy="745683"/>
            <a:chOff x="8091624" y="4745182"/>
            <a:chExt cx="817136" cy="745683"/>
          </a:xfrm>
        </p:grpSpPr>
        <p:sp>
          <p:nvSpPr>
            <p:cNvPr id="59" name="TextBox 5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48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9513303" y="3354420"/>
            <a:ext cx="817136" cy="745683"/>
            <a:chOff x="8091624" y="4745182"/>
            <a:chExt cx="817136" cy="745683"/>
          </a:xfrm>
        </p:grpSpPr>
        <p:sp>
          <p:nvSpPr>
            <p:cNvPr id="135" name="TextBox 134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24</a:t>
              </a:r>
              <a:endParaRPr lang="en-US" sz="1800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44</a:t>
              </a:r>
              <a:endParaRPr lang="en-US" sz="1800" dirty="0"/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8805209" y="2666350"/>
            <a:ext cx="817136" cy="745683"/>
            <a:chOff x="8091624" y="4745182"/>
            <a:chExt cx="817136" cy="745683"/>
          </a:xfrm>
        </p:grpSpPr>
        <p:sp>
          <p:nvSpPr>
            <p:cNvPr id="131" name="TextBox 13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38</a:t>
              </a:r>
              <a:endParaRPr lang="en-US" sz="18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30</a:t>
              </a:r>
              <a:endParaRPr lang="en-US" sz="1800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8084556" y="2662886"/>
            <a:ext cx="817136" cy="745683"/>
            <a:chOff x="8091624" y="4745182"/>
            <a:chExt cx="817136" cy="745683"/>
          </a:xfrm>
        </p:grpSpPr>
        <p:sp>
          <p:nvSpPr>
            <p:cNvPr id="139" name="TextBox 138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48</a:t>
              </a:r>
              <a:endParaRPr lang="en-US" sz="18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2</a:t>
              </a:r>
              <a:r>
                <a:rPr lang="en-US" sz="1800" dirty="0" smtClean="0"/>
                <a:t>0</a:t>
              </a:r>
              <a:endParaRPr lang="en-US" sz="1800" dirty="0"/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7377605" y="2657712"/>
            <a:ext cx="817136" cy="745683"/>
            <a:chOff x="8091624" y="4745182"/>
            <a:chExt cx="817136" cy="745683"/>
          </a:xfrm>
        </p:grpSpPr>
        <p:sp>
          <p:nvSpPr>
            <p:cNvPr id="151" name="TextBox 150"/>
            <p:cNvSpPr txBox="1"/>
            <p:nvPr/>
          </p:nvSpPr>
          <p:spPr>
            <a:xfrm>
              <a:off x="8151812" y="5029200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68</a:t>
              </a:r>
              <a:endParaRPr lang="en-US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8091624" y="4745182"/>
              <a:ext cx="458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58</a:t>
              </a:r>
              <a:endParaRPr lang="en-US" sz="18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8451560" y="474518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10</a:t>
              </a:r>
              <a:endParaRPr lang="en-US" sz="1800" dirty="0"/>
            </a:p>
          </p:txBody>
        </p:sp>
      </p:grpSp>
      <p:pic>
        <p:nvPicPr>
          <p:cNvPr id="166" name="Picture 22" descr="http://t00.deviantart.net/N9cnokWQFkxkxfqG3MqM-CztH-w=/300x200/filters:fixed_height(100,100):origin()/pre04/5a7b/th/pre/f/2014/240/e/f/teemo_coloreado_by_meidulcedestino-d7x1il8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2004" y="4835398"/>
            <a:ext cx="606278" cy="62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2" name="Picture 18" descr="https://pixabay.com/static/uploads/photo/2013/07/12/14/10/fir-tree-147900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6903" y="2744869"/>
            <a:ext cx="532921" cy="53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3" name="Picture 18" descr="https://pixabay.com/static/uploads/photo/2013/07/12/14/10/fir-tree-147900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601" y="3450314"/>
            <a:ext cx="532921" cy="53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" name="Picture 18" descr="https://pixabay.com/static/uploads/photo/2013/07/12/14/10/fir-tree-147900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360" y="3468419"/>
            <a:ext cx="532921" cy="53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5" name="Picture 18" descr="https://pixabay.com/static/uploads/photo/2013/07/12/14/10/fir-tree-147900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3117" y="3475435"/>
            <a:ext cx="532921" cy="53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6" name="Picture 18" descr="https://pixabay.com/static/uploads/photo/2013/07/12/14/10/fir-tree-147900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5876" y="3473180"/>
            <a:ext cx="532921" cy="53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Picture 18" descr="https://pixabay.com/static/uploads/photo/2013/07/12/14/10/fir-tree-147900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234" y="3458533"/>
            <a:ext cx="532921" cy="53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8" name="Picture 20" descr="http://www.rw-designer.com/icon-view/782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915" y="2767412"/>
            <a:ext cx="519264" cy="519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vignette3.wikia.nocookie.net/leagueoflegends/images/4/41/Pantheon_Render.png/revision/latest?cb=2015031300290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7864" y="1954730"/>
            <a:ext cx="670459" cy="73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474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A* Pseudo Code</a:t>
            </a:r>
            <a:endParaRPr lang="en-US" dirty="0"/>
          </a:p>
        </p:txBody>
      </p:sp>
      <p:sp>
        <p:nvSpPr>
          <p:cNvPr id="5" name="Text Placeholder 7"/>
          <p:cNvSpPr txBox="1">
            <a:spLocks/>
          </p:cNvSpPr>
          <p:nvPr/>
        </p:nvSpPr>
        <p:spPr>
          <a:xfrm>
            <a:off x="685542" y="1066800"/>
            <a:ext cx="10896600" cy="537070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342900" indent="-34290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Arial" pitchFamily="34" charset="0"/>
              <a:buChar char="•"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openSet = non-visited nodes ordered by </a:t>
            </a:r>
            <a:r>
              <a:rPr lang="en-US" sz="2400" i="1" noProof="1" smtClean="0">
                <a:solidFill>
                  <a:schemeClr val="tx2"/>
                </a:solidFill>
              </a:rPr>
              <a:t>f-cost (h-Cost + g-Cost)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closedSet </a:t>
            </a:r>
            <a:r>
              <a:rPr lang="en-US" sz="2400" noProof="1">
                <a:solidFill>
                  <a:schemeClr val="tx2"/>
                </a:solidFill>
              </a:rPr>
              <a:t>=</a:t>
            </a:r>
            <a:r>
              <a:rPr lang="en-US" sz="2400" noProof="1" smtClean="0">
                <a:solidFill>
                  <a:schemeClr val="tx2"/>
                </a:solidFill>
              </a:rPr>
              <a:t> visited nodes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hCost[0..n-1] = MAX_INT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gCost[0..n-1] = MAX_INT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previous[0..n-1] = NULL</a:t>
            </a:r>
          </a:p>
          <a:p>
            <a:pPr marL="0" indent="0">
              <a:spcBef>
                <a:spcPts val="600"/>
              </a:spcBef>
              <a:buNone/>
            </a:pPr>
            <a:endParaRPr lang="en-US" sz="2400" noProof="1" smtClean="0">
              <a:solidFill>
                <a:schemeClr val="tx2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startNode </a:t>
            </a:r>
            <a:r>
              <a:rPr lang="en-US" sz="2400" noProof="1">
                <a:solidFill>
                  <a:schemeClr val="tx2"/>
                </a:solidFill>
                <a:sym typeface="Wingdings" panose="05000000000000000000" pitchFamily="2" charset="2"/>
              </a:rPr>
              <a:t> </a:t>
            </a:r>
            <a:r>
              <a:rPr lang="en-US" sz="2400" noProof="1" smtClean="0">
                <a:solidFill>
                  <a:schemeClr val="tx2"/>
                </a:solidFill>
              </a:rPr>
              <a:t>openSet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gCost[startNode] = 0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while (openSet is not empty)</a:t>
            </a:r>
            <a:endParaRPr lang="en-US" sz="2400" noProof="1">
              <a:solidFill>
                <a:schemeClr val="tx2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  node </a:t>
            </a:r>
            <a:r>
              <a:rPr lang="en-US" sz="2400" noProof="1" smtClean="0">
                <a:solidFill>
                  <a:schemeClr val="tx2"/>
                </a:solidFill>
                <a:sym typeface="Wingdings" panose="05000000000000000000" pitchFamily="2" charset="2"/>
              </a:rPr>
              <a:t>=</a:t>
            </a:r>
            <a:r>
              <a:rPr lang="en-US" sz="2400" noProof="1" smtClean="0">
                <a:solidFill>
                  <a:schemeClr val="tx2"/>
                </a:solidFill>
              </a:rPr>
              <a:t> remove min from openSet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node </a:t>
            </a:r>
            <a:r>
              <a:rPr lang="en-US" sz="2400" noProof="1" smtClean="0">
                <a:solidFill>
                  <a:schemeClr val="tx2"/>
                </a:solidFill>
                <a:sym typeface="Wingdings" panose="05000000000000000000" pitchFamily="2" charset="2"/>
              </a:rPr>
              <a:t> closedSet</a:t>
            </a:r>
            <a:endParaRPr lang="en-US" sz="2400" noProof="1" smtClean="0">
              <a:solidFill>
                <a:schemeClr val="tx2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if (node == destination)</a:t>
            </a:r>
            <a:r>
              <a:rPr lang="en-US" sz="2400" noProof="1" smtClean="0">
                <a:solidFill>
                  <a:srgbClr val="FBEEDC"/>
                </a:solidFill>
                <a:sym typeface="Wingdings" panose="05000000000000000000" pitchFamily="2" charset="2"/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stop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90012" y="5943600"/>
            <a:ext cx="2511394" cy="4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(example continues)</a:t>
            </a:r>
            <a:endParaRPr lang="en-US" sz="22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4404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A* Pseudo Code (2)</a:t>
            </a:r>
            <a:endParaRPr lang="en-US" dirty="0"/>
          </a:p>
        </p:txBody>
      </p:sp>
      <p:sp>
        <p:nvSpPr>
          <p:cNvPr id="5" name="Text Placeholder 7"/>
          <p:cNvSpPr txBox="1">
            <a:spLocks/>
          </p:cNvSpPr>
          <p:nvPr/>
        </p:nvSpPr>
        <p:spPr>
          <a:xfrm>
            <a:off x="685542" y="1066800"/>
            <a:ext cx="10896600" cy="537070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342900" indent="-34290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Arial" pitchFamily="34" charset="0"/>
              <a:buChar char="•"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  for each neighbor in </a:t>
            </a:r>
            <a:r>
              <a:rPr lang="en-US" sz="2400" noProof="1">
                <a:solidFill>
                  <a:schemeClr val="tx2"/>
                </a:solidFill>
              </a:rPr>
              <a:t>GetNeighbors(node</a:t>
            </a:r>
            <a:r>
              <a:rPr lang="en-US" sz="2400" noProof="1" smtClean="0">
                <a:solidFill>
                  <a:schemeClr val="tx2"/>
                </a:solidFill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  if (neighbor </a:t>
            </a:r>
            <a:r>
              <a:rPr lang="en-US" sz="2400" dirty="0">
                <a:solidFill>
                  <a:schemeClr val="tx2"/>
                </a:solidFill>
              </a:rPr>
              <a:t>∈</a:t>
            </a:r>
            <a:r>
              <a:rPr lang="en-US" sz="2400" noProof="1" smtClean="0">
                <a:solidFill>
                  <a:schemeClr val="tx2"/>
                </a:solidFill>
              </a:rPr>
              <a:t> closedSet) skip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    newGCost = gCost(node) + GetDistance(neighbor, node)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      if (newGCost &lt; gCost[neighbor])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        gCost[neighbor] = newGCost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        hCost[neighbor] = GetDistance(neighbor, destination)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      previous[neighbor] = node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        if (neighbor ∉ openSet)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           neighbor </a:t>
            </a:r>
            <a:r>
              <a:rPr lang="en-US" sz="2400" noProof="1" smtClean="0">
                <a:solidFill>
                  <a:schemeClr val="tx2"/>
                </a:solidFill>
                <a:sym typeface="Wingdings" panose="05000000000000000000" pitchFamily="2" charset="2"/>
              </a:rPr>
              <a:t> openset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  <a:sym typeface="Wingdings" panose="05000000000000000000" pitchFamily="2" charset="2"/>
              </a:rPr>
              <a:t>        else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  <a:sym typeface="Wingdings" panose="05000000000000000000" pitchFamily="2" charset="2"/>
              </a:rPr>
              <a:t>           reorder openSet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  <a:sym typeface="Wingdings" panose="05000000000000000000" pitchFamily="2" charset="2"/>
              </a:rPr>
              <a:t>end while</a:t>
            </a:r>
            <a:endParaRPr lang="en-US" sz="2400" noProof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61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sample heuristic function for calculating direct distance: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1">
              <a:spcBef>
                <a:spcPts val="2600"/>
              </a:spcBef>
            </a:pPr>
            <a:r>
              <a:rPr lang="en-US" dirty="0" smtClean="0"/>
              <a:t>Going diagonally has a cost of 14, going straight – cost of 10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A* Pseudo Code: Heuristic</a:t>
            </a:r>
            <a:endParaRPr lang="en-US" dirty="0"/>
          </a:p>
        </p:txBody>
      </p:sp>
      <p:sp>
        <p:nvSpPr>
          <p:cNvPr id="5" name="Text Placeholder 7"/>
          <p:cNvSpPr txBox="1">
            <a:spLocks/>
          </p:cNvSpPr>
          <p:nvPr/>
        </p:nvSpPr>
        <p:spPr>
          <a:xfrm>
            <a:off x="668224" y="1828800"/>
            <a:ext cx="10896600" cy="35855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342900" indent="-34290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Arial" pitchFamily="34" charset="0"/>
              <a:buChar char="•"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int GetDistance(x1, y1, x2, y2)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 smtClean="0">
                <a:solidFill>
                  <a:schemeClr val="tx2"/>
                </a:solidFill>
              </a:rPr>
              <a:t>  deltaX = abs(x1 – x2)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deltaY = abs(y1 – y2)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 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if (deltaX &gt; deltaY)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  return 14 * deltaY + 10 * (deltaX – deltaY)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else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noProof="1">
                <a:solidFill>
                  <a:schemeClr val="tx2"/>
                </a:solidFill>
              </a:rPr>
              <a:t> </a:t>
            </a:r>
            <a:r>
              <a:rPr lang="en-US" sz="2400" noProof="1" smtClean="0">
                <a:solidFill>
                  <a:schemeClr val="tx2"/>
                </a:solidFill>
              </a:rPr>
              <a:t>   return 14 * deltaX + 10 * (deltaY – deltaX)    </a:t>
            </a:r>
          </a:p>
        </p:txBody>
      </p:sp>
    </p:spTree>
    <p:extLst>
      <p:ext uri="{BB962C8B-B14F-4D97-AF65-F5344CB8AC3E}">
        <p14:creationId xmlns:p14="http://schemas.microsoft.com/office/powerpoint/2010/main" val="2182835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A* Shortest Path Algorithm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Coding Exercise (Lab)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54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34500" t="20667" r="21000" b="22445"/>
          <a:stretch/>
        </p:blipFill>
        <p:spPr>
          <a:xfrm>
            <a:off x="3656012" y="990600"/>
            <a:ext cx="4876800" cy="350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61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sz="3300" dirty="0" smtClean="0"/>
              <a:t>The </a:t>
            </a:r>
            <a:r>
              <a:rPr lang="en-US" sz="3300" dirty="0" smtClean="0">
                <a:solidFill>
                  <a:schemeClr val="tx2">
                    <a:lumMod val="75000"/>
                  </a:schemeClr>
                </a:solidFill>
              </a:rPr>
              <a:t>prefix tree </a:t>
            </a:r>
            <a:r>
              <a:rPr lang="en-US" sz="3300" dirty="0" smtClean="0"/>
              <a:t>generation algorithm in </a:t>
            </a:r>
            <a:r>
              <a:rPr lang="en-US" sz="3300" dirty="0" smtClean="0">
                <a:hlinkClick r:id="rId2"/>
              </a:rPr>
              <a:t>Huffman coding</a:t>
            </a:r>
            <a:r>
              <a:rPr lang="en-US" sz="3300" dirty="0" smtClean="0"/>
              <a:t> is greedy</a:t>
            </a:r>
          </a:p>
          <a:p>
            <a:pPr lvl="1">
              <a:lnSpc>
                <a:spcPct val="110000"/>
              </a:lnSpc>
            </a:pPr>
            <a:r>
              <a:rPr lang="en-US" sz="3100" dirty="0" smtClean="0"/>
              <a:t>Greedy: pick the </a:t>
            </a:r>
            <a:br>
              <a:rPr lang="en-US" sz="3100" dirty="0" smtClean="0"/>
            </a:br>
            <a:r>
              <a:rPr lang="en-US" sz="3100" dirty="0" smtClean="0"/>
              <a:t>two smallest-value </a:t>
            </a:r>
            <a:br>
              <a:rPr lang="en-US" sz="3100" dirty="0" smtClean="0"/>
            </a:br>
            <a:r>
              <a:rPr lang="en-US" sz="3100" dirty="0" smtClean="0"/>
              <a:t>leaves/nodes and </a:t>
            </a:r>
            <a:br>
              <a:rPr lang="en-US" sz="3100" dirty="0" smtClean="0"/>
            </a:br>
            <a:r>
              <a:rPr lang="en-US" sz="3100" dirty="0" smtClean="0"/>
              <a:t>combine them</a:t>
            </a:r>
          </a:p>
          <a:p>
            <a:pPr lvl="1">
              <a:lnSpc>
                <a:spcPct val="110000"/>
              </a:lnSpc>
            </a:pPr>
            <a:r>
              <a:rPr lang="en-US" sz="3100" dirty="0" smtClean="0"/>
              <a:t>Left move: 0,</a:t>
            </a:r>
            <a:br>
              <a:rPr lang="en-US" sz="3100" dirty="0" smtClean="0"/>
            </a:br>
            <a:r>
              <a:rPr lang="en-US" sz="3100" dirty="0" smtClean="0"/>
              <a:t>Right move: 1</a:t>
            </a:r>
            <a:endParaRPr lang="en-US" sz="3100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Notable Greedy Algorithms: Huffman</a:t>
            </a:r>
            <a:endParaRPr lang="en-US" dirty="0"/>
          </a:p>
        </p:txBody>
      </p:sp>
      <p:cxnSp>
        <p:nvCxnSpPr>
          <p:cNvPr id="8" name="Право съединение 7"/>
          <p:cNvCxnSpPr>
            <a:endCxn id="10" idx="3"/>
          </p:cNvCxnSpPr>
          <p:nvPr/>
        </p:nvCxnSpPr>
        <p:spPr>
          <a:xfrm flipV="1">
            <a:off x="6209982" y="4668351"/>
            <a:ext cx="191963" cy="558969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аво съединение 10"/>
          <p:cNvCxnSpPr>
            <a:endCxn id="10" idx="5"/>
          </p:cNvCxnSpPr>
          <p:nvPr/>
        </p:nvCxnSpPr>
        <p:spPr>
          <a:xfrm flipH="1" flipV="1">
            <a:off x="6868919" y="4668351"/>
            <a:ext cx="680912" cy="558969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аво съединение 15"/>
          <p:cNvCxnSpPr>
            <a:endCxn id="17" idx="3"/>
          </p:cNvCxnSpPr>
          <p:nvPr/>
        </p:nvCxnSpPr>
        <p:spPr>
          <a:xfrm flipH="1" flipV="1">
            <a:off x="8173642" y="4738739"/>
            <a:ext cx="2594" cy="488582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аво съединение 17"/>
          <p:cNvCxnSpPr>
            <a:endCxn id="17" idx="5"/>
          </p:cNvCxnSpPr>
          <p:nvPr/>
        </p:nvCxnSpPr>
        <p:spPr>
          <a:xfrm flipH="1" flipV="1">
            <a:off x="8640616" y="4738739"/>
            <a:ext cx="783351" cy="488581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аво съединение 18"/>
          <p:cNvCxnSpPr>
            <a:stCxn id="4" idx="0"/>
            <a:endCxn id="20" idx="2"/>
          </p:cNvCxnSpPr>
          <p:nvPr/>
        </p:nvCxnSpPr>
        <p:spPr>
          <a:xfrm flipV="1">
            <a:off x="6870382" y="3778056"/>
            <a:ext cx="679449" cy="1449264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аво съединение 20"/>
          <p:cNvCxnSpPr>
            <a:stCxn id="17" idx="0"/>
            <a:endCxn id="20" idx="6"/>
          </p:cNvCxnSpPr>
          <p:nvPr/>
        </p:nvCxnSpPr>
        <p:spPr>
          <a:xfrm flipH="1" flipV="1">
            <a:off x="8210231" y="3778056"/>
            <a:ext cx="196898" cy="405668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аво съединение 28"/>
          <p:cNvCxnSpPr>
            <a:stCxn id="20" idx="7"/>
            <a:endCxn id="30" idx="2"/>
          </p:cNvCxnSpPr>
          <p:nvPr/>
        </p:nvCxnSpPr>
        <p:spPr>
          <a:xfrm flipV="1">
            <a:off x="8113519" y="3175429"/>
            <a:ext cx="746761" cy="372733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аво съединение 30"/>
          <p:cNvCxnSpPr>
            <a:endCxn id="30" idx="5"/>
          </p:cNvCxnSpPr>
          <p:nvPr/>
        </p:nvCxnSpPr>
        <p:spPr>
          <a:xfrm flipV="1">
            <a:off x="8809961" y="3405323"/>
            <a:ext cx="614005" cy="1822001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аво съединение 36"/>
          <p:cNvCxnSpPr>
            <a:stCxn id="10" idx="0"/>
            <a:endCxn id="38" idx="2"/>
          </p:cNvCxnSpPr>
          <p:nvPr/>
        </p:nvCxnSpPr>
        <p:spPr>
          <a:xfrm flipV="1">
            <a:off x="6635433" y="2818186"/>
            <a:ext cx="797655" cy="1295150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аво съединение 38"/>
          <p:cNvCxnSpPr>
            <a:stCxn id="30" idx="1"/>
            <a:endCxn id="38" idx="6"/>
          </p:cNvCxnSpPr>
          <p:nvPr/>
        </p:nvCxnSpPr>
        <p:spPr>
          <a:xfrm flipH="1" flipV="1">
            <a:off x="8326974" y="2818187"/>
            <a:ext cx="630018" cy="127347"/>
          </a:xfrm>
          <a:prstGeom prst="line">
            <a:avLst/>
          </a:prstGeom>
          <a:ln w="381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4"/>
          <p:cNvSpPr txBox="1"/>
          <p:nvPr/>
        </p:nvSpPr>
        <p:spPr>
          <a:xfrm>
            <a:off x="6702251" y="3086497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</p:txBody>
      </p:sp>
      <p:sp>
        <p:nvSpPr>
          <p:cNvPr id="88" name="TextBox 4"/>
          <p:cNvSpPr txBox="1"/>
          <p:nvPr/>
        </p:nvSpPr>
        <p:spPr>
          <a:xfrm>
            <a:off x="5848811" y="4696474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</p:txBody>
      </p:sp>
      <p:sp>
        <p:nvSpPr>
          <p:cNvPr id="89" name="TextBox 4"/>
          <p:cNvSpPr txBox="1"/>
          <p:nvPr/>
        </p:nvSpPr>
        <p:spPr>
          <a:xfrm>
            <a:off x="7036752" y="3925992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</p:txBody>
      </p:sp>
      <p:sp>
        <p:nvSpPr>
          <p:cNvPr id="90" name="TextBox 4"/>
          <p:cNvSpPr txBox="1"/>
          <p:nvPr/>
        </p:nvSpPr>
        <p:spPr>
          <a:xfrm>
            <a:off x="7815064" y="4728199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</p:txBody>
      </p:sp>
      <p:sp>
        <p:nvSpPr>
          <p:cNvPr id="91" name="TextBox 4"/>
          <p:cNvSpPr txBox="1"/>
          <p:nvPr/>
        </p:nvSpPr>
        <p:spPr>
          <a:xfrm>
            <a:off x="8315149" y="2964577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</p:txBody>
      </p:sp>
      <p:sp>
        <p:nvSpPr>
          <p:cNvPr id="92" name="TextBox 4"/>
          <p:cNvSpPr txBox="1"/>
          <p:nvPr/>
        </p:nvSpPr>
        <p:spPr>
          <a:xfrm>
            <a:off x="8448790" y="2427641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93" name="TextBox 4"/>
          <p:cNvSpPr txBox="1"/>
          <p:nvPr/>
        </p:nvSpPr>
        <p:spPr>
          <a:xfrm>
            <a:off x="9190480" y="3993151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94" name="TextBox 4"/>
          <p:cNvSpPr txBox="1"/>
          <p:nvPr/>
        </p:nvSpPr>
        <p:spPr>
          <a:xfrm>
            <a:off x="9281920" y="4747274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95" name="TextBox 4"/>
          <p:cNvSpPr txBox="1"/>
          <p:nvPr/>
        </p:nvSpPr>
        <p:spPr>
          <a:xfrm>
            <a:off x="7420292" y="4735944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96" name="TextBox 4"/>
          <p:cNvSpPr txBox="1"/>
          <p:nvPr/>
        </p:nvSpPr>
        <p:spPr>
          <a:xfrm>
            <a:off x="8289823" y="3671947"/>
            <a:ext cx="361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98" name="TextBox 4"/>
          <p:cNvSpPr txBox="1"/>
          <p:nvPr/>
        </p:nvSpPr>
        <p:spPr>
          <a:xfrm>
            <a:off x="9903522" y="2649782"/>
            <a:ext cx="16608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A: 00</a:t>
            </a:r>
          </a:p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B: 100</a:t>
            </a:r>
          </a:p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C: 01</a:t>
            </a:r>
          </a:p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D: 1010</a:t>
            </a:r>
          </a:p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E: 11</a:t>
            </a:r>
          </a:p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F: 1011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9513334"/>
              </p:ext>
            </p:extLst>
          </p:nvPr>
        </p:nvGraphicFramePr>
        <p:xfrm>
          <a:off x="3960812" y="5227320"/>
          <a:ext cx="5819140" cy="792480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1878350"/>
                <a:gridCol w="675985"/>
                <a:gridCol w="675985"/>
                <a:gridCol w="675985"/>
                <a:gridCol w="675985"/>
                <a:gridCol w="560865"/>
                <a:gridCol w="675985"/>
              </a:tblGrid>
              <a:tr h="281966"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b="1" i="0" kern="1200" dirty="0" smtClean="0">
                          <a:solidFill>
                            <a:schemeClr val="lt1"/>
                          </a:solidFill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Frequency</a:t>
                      </a:r>
                      <a:r>
                        <a:rPr lang="en-US" sz="2000" b="1" i="0" kern="1200" baseline="0" dirty="0" smtClean="0">
                          <a:solidFill>
                            <a:schemeClr val="lt1"/>
                          </a:solidFill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 %</a:t>
                      </a:r>
                      <a:endParaRPr lang="en-US" sz="2000" b="1" i="0" kern="1200" dirty="0">
                        <a:solidFill>
                          <a:schemeClr val="tx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i="0" kern="1200" dirty="0" smtClean="0">
                          <a:latin typeface="Consolas" pitchFamily="49" charset="0"/>
                          <a:cs typeface="Consolas" pitchFamily="49" charset="0"/>
                        </a:rPr>
                        <a:t>22</a:t>
                      </a:r>
                      <a:endParaRPr lang="en-US" sz="2000" b="1" i="0" kern="1200" dirty="0">
                        <a:solidFill>
                          <a:schemeClr val="tx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i="0" kern="1200" dirty="0" smtClean="0">
                          <a:latin typeface="Consolas" pitchFamily="49" charset="0"/>
                          <a:cs typeface="Consolas" pitchFamily="49" charset="0"/>
                        </a:rPr>
                        <a:t>12</a:t>
                      </a:r>
                      <a:endParaRPr lang="en-US" sz="2000" b="1" i="0" kern="1200" dirty="0">
                        <a:solidFill>
                          <a:schemeClr val="tx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i="0" kern="1200" dirty="0" smtClean="0">
                          <a:latin typeface="Consolas" pitchFamily="49" charset="0"/>
                          <a:cs typeface="Consolas" pitchFamily="49" charset="0"/>
                        </a:rPr>
                        <a:t>24</a:t>
                      </a:r>
                      <a:endParaRPr lang="en-US" sz="2000" b="1" i="0" kern="1200" dirty="0">
                        <a:solidFill>
                          <a:schemeClr val="tx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i="0" kern="1200" dirty="0" smtClean="0">
                          <a:latin typeface="Consolas" pitchFamily="49" charset="0"/>
                          <a:cs typeface="Consolas" pitchFamily="49" charset="0"/>
                        </a:rPr>
                        <a:t>6</a:t>
                      </a:r>
                      <a:endParaRPr lang="en-US" sz="2000" b="1" i="0" kern="1200" dirty="0">
                        <a:solidFill>
                          <a:schemeClr val="tx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i="0" kern="1200" dirty="0" smtClean="0">
                          <a:latin typeface="Consolas" pitchFamily="49" charset="0"/>
                          <a:cs typeface="Consolas" pitchFamily="49" charset="0"/>
                        </a:rPr>
                        <a:t>27</a:t>
                      </a:r>
                      <a:endParaRPr lang="en-US" sz="2000" b="1" i="0" kern="1200" dirty="0">
                        <a:solidFill>
                          <a:schemeClr val="tx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b="1" i="0" kern="1200" dirty="0" smtClean="0">
                          <a:solidFill>
                            <a:schemeClr val="tx1"/>
                          </a:solidFill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9</a:t>
                      </a:r>
                      <a:endParaRPr lang="en-US" sz="2000" b="1" i="0" kern="1200" dirty="0">
                        <a:solidFill>
                          <a:schemeClr val="tx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</a:tr>
              <a:tr h="326937"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i="0" kern="1200" dirty="0" smtClean="0">
                          <a:latin typeface="Consolas" pitchFamily="49" charset="0"/>
                          <a:cs typeface="Consolas" pitchFamily="49" charset="0"/>
                        </a:rPr>
                        <a:t>Symbol</a:t>
                      </a:r>
                      <a:endParaRPr lang="en-US" sz="2000" b="1" i="0" kern="1200" dirty="0">
                        <a:solidFill>
                          <a:schemeClr val="lt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b="1" i="0" kern="1200" dirty="0" smtClean="0">
                          <a:solidFill>
                            <a:schemeClr val="bg1"/>
                          </a:solidFill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A</a:t>
                      </a:r>
                      <a:endParaRPr lang="en-US" sz="2000" b="1" i="0" kern="1200" dirty="0">
                        <a:solidFill>
                          <a:schemeClr val="bg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b="1" i="0" kern="1200" dirty="0" smtClean="0">
                          <a:solidFill>
                            <a:schemeClr val="bg1"/>
                          </a:solidFill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B</a:t>
                      </a:r>
                      <a:endParaRPr lang="en-US" sz="2000" b="1" i="0" kern="1200" dirty="0">
                        <a:solidFill>
                          <a:schemeClr val="bg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b="1" i="0" kern="1200" dirty="0" smtClean="0">
                          <a:solidFill>
                            <a:schemeClr val="bg1"/>
                          </a:solidFill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C</a:t>
                      </a:r>
                      <a:endParaRPr lang="en-US" sz="2000" b="1" i="0" kern="1200" dirty="0">
                        <a:solidFill>
                          <a:schemeClr val="bg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b="1" i="0" kern="1200" dirty="0" smtClean="0">
                          <a:solidFill>
                            <a:schemeClr val="bg1"/>
                          </a:solidFill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D</a:t>
                      </a:r>
                      <a:endParaRPr lang="en-US" sz="2000" b="1" i="0" kern="1200" dirty="0">
                        <a:solidFill>
                          <a:schemeClr val="bg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b="1" i="0" kern="1200" dirty="0" smtClean="0">
                          <a:solidFill>
                            <a:schemeClr val="bg1"/>
                          </a:solidFill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E</a:t>
                      </a:r>
                      <a:endParaRPr lang="en-US" sz="2000" b="1" i="0" kern="1200" dirty="0">
                        <a:solidFill>
                          <a:schemeClr val="bg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rtl="0" eaLnBrk="1" hangingPunct="1"/>
                      <a:r>
                        <a:rPr lang="en-US" sz="2000" b="1" i="0" kern="1200" dirty="0" smtClean="0">
                          <a:solidFill>
                            <a:schemeClr val="bg1"/>
                          </a:solidFill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F</a:t>
                      </a:r>
                      <a:endParaRPr lang="en-US" sz="2000" b="1" i="0" kern="1200" dirty="0">
                        <a:solidFill>
                          <a:schemeClr val="bg1"/>
                        </a:solidFill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10" name="Овал 9"/>
          <p:cNvSpPr/>
          <p:nvPr/>
        </p:nvSpPr>
        <p:spPr>
          <a:xfrm>
            <a:off x="6305232" y="4113336"/>
            <a:ext cx="660400" cy="650240"/>
          </a:xfrm>
          <a:prstGeom prst="ellips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onsolas" pitchFamily="49" charset="0"/>
                <a:cs typeface="Consolas" pitchFamily="49" charset="0"/>
              </a:rPr>
              <a:t>46</a:t>
            </a:r>
          </a:p>
        </p:txBody>
      </p:sp>
      <p:sp>
        <p:nvSpPr>
          <p:cNvPr id="17" name="Овал 16"/>
          <p:cNvSpPr/>
          <p:nvPr/>
        </p:nvSpPr>
        <p:spPr>
          <a:xfrm>
            <a:off x="8076929" y="4183724"/>
            <a:ext cx="660400" cy="650240"/>
          </a:xfrm>
          <a:prstGeom prst="ellips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onsolas" pitchFamily="49" charset="0"/>
                <a:cs typeface="Consolas" pitchFamily="49" charset="0"/>
              </a:rPr>
              <a:t>15</a:t>
            </a:r>
          </a:p>
        </p:txBody>
      </p:sp>
      <p:sp>
        <p:nvSpPr>
          <p:cNvPr id="20" name="Овал 19"/>
          <p:cNvSpPr/>
          <p:nvPr/>
        </p:nvSpPr>
        <p:spPr>
          <a:xfrm>
            <a:off x="7549831" y="3452936"/>
            <a:ext cx="660400" cy="650240"/>
          </a:xfrm>
          <a:prstGeom prst="ellips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onsolas" pitchFamily="49" charset="0"/>
                <a:cs typeface="Consolas" pitchFamily="49" charset="0"/>
              </a:rPr>
              <a:t>27</a:t>
            </a:r>
          </a:p>
        </p:txBody>
      </p:sp>
      <p:sp>
        <p:nvSpPr>
          <p:cNvPr id="30" name="Овал 29"/>
          <p:cNvSpPr/>
          <p:nvPr/>
        </p:nvSpPr>
        <p:spPr>
          <a:xfrm>
            <a:off x="8860279" y="2850308"/>
            <a:ext cx="660400" cy="650240"/>
          </a:xfrm>
          <a:prstGeom prst="ellips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onsolas" pitchFamily="49" charset="0"/>
                <a:cs typeface="Consolas" pitchFamily="49" charset="0"/>
              </a:rPr>
              <a:t>54</a:t>
            </a:r>
          </a:p>
        </p:txBody>
      </p:sp>
      <p:sp>
        <p:nvSpPr>
          <p:cNvPr id="38" name="Овал 37"/>
          <p:cNvSpPr/>
          <p:nvPr/>
        </p:nvSpPr>
        <p:spPr>
          <a:xfrm>
            <a:off x="7433088" y="2394978"/>
            <a:ext cx="893887" cy="846417"/>
          </a:xfrm>
          <a:prstGeom prst="ellips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  <a:latin typeface="Consolas" pitchFamily="49" charset="0"/>
                <a:cs typeface="Consolas" pitchFamily="49" charset="0"/>
              </a:rPr>
              <a:t>100</a:t>
            </a:r>
          </a:p>
        </p:txBody>
      </p:sp>
    </p:spTree>
    <p:extLst>
      <p:ext uri="{BB962C8B-B14F-4D97-AF65-F5344CB8AC3E}">
        <p14:creationId xmlns:p14="http://schemas.microsoft.com/office/powerpoint/2010/main" val="132722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Recommended further reading on greedy algorithms:</a:t>
            </a:r>
          </a:p>
          <a:p>
            <a:pPr lvl="1"/>
            <a:r>
              <a:rPr lang="en-US" noProof="1" smtClean="0"/>
              <a:t>Lecture @ Boston University (Shang-Hua Teng)</a:t>
            </a:r>
          </a:p>
          <a:p>
            <a:pPr lvl="2"/>
            <a:r>
              <a:rPr lang="en-US" dirty="0" smtClean="0">
                <a:hlinkClick r:id="rId2"/>
              </a:rPr>
              <a:t>www.cs.bu.edu/~steng/teaching/Fall2003/lectures/lecture7.ppt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Lecture @ University of Pennsylvania</a:t>
            </a:r>
          </a:p>
          <a:p>
            <a:pPr lvl="2"/>
            <a:r>
              <a:rPr lang="en-US" dirty="0" smtClean="0">
                <a:hlinkClick r:id="rId3"/>
              </a:rPr>
              <a:t>www.cis.upenn.edu/~matuszek/cit594-2005/Lectures/36-greedy.ppt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Book on Algorithms @ Berkeley University</a:t>
            </a:r>
          </a:p>
          <a:p>
            <a:pPr lvl="2"/>
            <a:r>
              <a:rPr lang="en-US" dirty="0">
                <a:hlinkClick r:id="rId4"/>
              </a:rPr>
              <a:t>www.cs.berkeley.edu/~vazirani/algorithms/chap5.pdf</a:t>
            </a:r>
            <a:r>
              <a:rPr lang="en-US" dirty="0"/>
              <a:t> </a:t>
            </a:r>
          </a:p>
          <a:p>
            <a:pPr lvl="1"/>
            <a:r>
              <a:rPr lang="en-US" dirty="0" smtClean="0"/>
              <a:t>Book "Programming = ++ Algorithms;" – Chapter 9</a:t>
            </a:r>
            <a:endParaRPr lang="en-US" dirty="0"/>
          </a:p>
          <a:p>
            <a:pPr lvl="2"/>
            <a:r>
              <a:rPr lang="en-US" dirty="0" smtClean="0">
                <a:hlinkClick r:id="rId5"/>
              </a:rPr>
              <a:t>www.programirane.org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References &amp; Further Reading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7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Greedy algorithms </a:t>
            </a:r>
            <a:r>
              <a:rPr lang="en-US" sz="3200" dirty="0" smtClean="0"/>
              <a:t>make local optimal decision at each step</a:t>
            </a:r>
            <a:br>
              <a:rPr lang="en-US" sz="3200" dirty="0" smtClean="0"/>
            </a:br>
            <a:r>
              <a:rPr lang="en-US" sz="3200" dirty="0" smtClean="0"/>
              <a:t>and expect to achieve the global optimal solution</a:t>
            </a:r>
          </a:p>
          <a:p>
            <a:pPr>
              <a:lnSpc>
                <a:spcPct val="100000"/>
              </a:lnSpc>
            </a:pPr>
            <a:r>
              <a:rPr lang="en-US" sz="3200" dirty="0" smtClean="0"/>
              <a:t>Greedy algorithms give optimal solution for problems holding: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Greedy choice &amp; optimal substructure</a:t>
            </a:r>
          </a:p>
          <a:p>
            <a:pPr>
              <a:lnSpc>
                <a:spcPct val="100000"/>
              </a:lnSpc>
            </a:pPr>
            <a:r>
              <a:rPr lang="en-US" sz="3200" dirty="0" smtClean="0"/>
              <a:t>Optimal greedy algorithms: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Max Coins, Sum of Coins, Activity </a:t>
            </a:r>
            <a:r>
              <a:rPr lang="en-US" sz="3000" dirty="0" smtClean="0"/>
              <a:t>Selection </a:t>
            </a:r>
          </a:p>
          <a:p>
            <a:pPr>
              <a:lnSpc>
                <a:spcPct val="100000"/>
              </a:lnSpc>
            </a:pPr>
            <a:r>
              <a:rPr lang="en-US" sz="3200" dirty="0" smtClean="0"/>
              <a:t>Heuristic algorithms give approximation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Not always the optimal solution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E.g. the Set Cover Problem greedy is not optimal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698" y="3435353"/>
            <a:ext cx="3483714" cy="2584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95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Greedy Algorithms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15"/>
              </a:rPr>
              <a:t>https://</a:t>
            </a:r>
            <a:r>
              <a:rPr lang="en-US" dirty="0" smtClean="0">
                <a:hlinkClick r:id="rId15"/>
              </a:rPr>
              <a:t>softuni.bg/trainings/1331/algorithms-april-2016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1540603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smtClean="0"/>
              <a:t>This course (slides, examples, labs, videos, homework, etc.)</a:t>
            </a:r>
            <a:br>
              <a:rPr lang="en-US" smtClean="0"/>
            </a:br>
            <a:r>
              <a:rPr lang="en-US" smtClean="0"/>
              <a:t>is licensed under the "</a:t>
            </a:r>
            <a:r>
              <a:rPr lang="en-US" smtClean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smtClean="0">
                <a:hlinkClick r:id="rId3"/>
              </a:rPr>
              <a:t> 4.0 International</a:t>
            </a:r>
            <a:r>
              <a:rPr lang="en-US" smtClean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59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Data Structures and Algorithms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14470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smtClean="0"/>
              <a:t>"</a:t>
            </a: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Max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Coins</a:t>
            </a:r>
            <a:r>
              <a:rPr lang="en-US" dirty="0" smtClean="0"/>
              <a:t>" game</a:t>
            </a:r>
          </a:p>
          <a:p>
            <a:pPr lvl="1"/>
            <a:r>
              <a:rPr lang="en-US" dirty="0" smtClean="0"/>
              <a:t>You are given a set of coins</a:t>
            </a:r>
          </a:p>
          <a:p>
            <a:pPr lvl="1"/>
            <a:r>
              <a:rPr lang="en-US" dirty="0" smtClean="0"/>
              <a:t>You play against another player, alternating turns</a:t>
            </a:r>
          </a:p>
          <a:p>
            <a:pPr lvl="1"/>
            <a:r>
              <a:rPr lang="en-US" dirty="0" smtClean="0"/>
              <a:t>Per each turn, you can take up to three coins</a:t>
            </a:r>
          </a:p>
          <a:p>
            <a:pPr lvl="1"/>
            <a:r>
              <a:rPr lang="en-US" dirty="0" smtClean="0"/>
              <a:t>Your goal is to have as many coins as possible at the end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Greedy Algorithms: Example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44" name="Group 43"/>
          <p:cNvGrpSpPr/>
          <p:nvPr/>
        </p:nvGrpSpPr>
        <p:grpSpPr>
          <a:xfrm>
            <a:off x="1574507" y="4773706"/>
            <a:ext cx="9036634" cy="1571046"/>
            <a:chOff x="1446212" y="4747563"/>
            <a:chExt cx="9036634" cy="1571046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1763" y="4747563"/>
              <a:ext cx="832209" cy="83220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6212" y="5486400"/>
              <a:ext cx="832209" cy="83220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3972" y="4747563"/>
              <a:ext cx="832209" cy="83220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78421" y="5486400"/>
              <a:ext cx="832209" cy="832209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95074" y="4747563"/>
              <a:ext cx="832209" cy="83220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89523" y="5486400"/>
              <a:ext cx="832209" cy="832209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00106" y="4747563"/>
              <a:ext cx="832209" cy="832209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94555" y="5486400"/>
              <a:ext cx="832209" cy="832209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2315" y="4747563"/>
              <a:ext cx="832209" cy="832209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26764" y="5486400"/>
              <a:ext cx="832209" cy="832209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3417" y="4747563"/>
              <a:ext cx="832209" cy="832209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37866" y="5486400"/>
              <a:ext cx="832209" cy="832209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75636" y="4747563"/>
              <a:ext cx="832209" cy="832209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70085" y="5486400"/>
              <a:ext cx="832209" cy="832209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07845" y="4747563"/>
              <a:ext cx="832209" cy="832209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02294" y="5486400"/>
              <a:ext cx="832209" cy="832209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18947" y="4747563"/>
              <a:ext cx="832209" cy="832209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3396" y="5486400"/>
              <a:ext cx="832209" cy="832209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23979" y="4747563"/>
              <a:ext cx="832209" cy="832209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18428" y="5486400"/>
              <a:ext cx="832209" cy="832209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50637" y="5486400"/>
              <a:ext cx="832209" cy="8322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609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A simple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greedy strategy </a:t>
            </a:r>
            <a:r>
              <a:rPr lang="en-US" dirty="0" smtClean="0"/>
              <a:t>exists </a:t>
            </a:r>
            <a:r>
              <a:rPr lang="en-US" dirty="0"/>
              <a:t>for the "</a:t>
            </a:r>
            <a:r>
              <a:rPr lang="en-US" dirty="0" smtClean="0"/>
              <a:t>Max </a:t>
            </a:r>
            <a:r>
              <a:rPr lang="en-US" dirty="0"/>
              <a:t>Coins" game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  <a:spcBef>
                <a:spcPts val="2400"/>
              </a:spcBef>
            </a:pPr>
            <a:r>
              <a:rPr lang="en-US" dirty="0" smtClean="0"/>
              <a:t>Always choose the local maximum (at each step)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You </a:t>
            </a:r>
            <a:r>
              <a:rPr lang="en-US" dirty="0"/>
              <a:t>don't consider what the other player does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You </a:t>
            </a:r>
            <a:r>
              <a:rPr lang="en-US" dirty="0"/>
              <a:t>don't consider your actions' consequences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greedy algorithm </a:t>
            </a:r>
            <a:r>
              <a:rPr lang="en-US" dirty="0"/>
              <a:t>works optimally </a:t>
            </a:r>
            <a:r>
              <a:rPr lang="en-US" dirty="0" smtClean="0"/>
              <a:t>here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It plays the </a:t>
            </a:r>
            <a:r>
              <a:rPr lang="en-US" dirty="0"/>
              <a:t>"</a:t>
            </a:r>
            <a:r>
              <a:rPr lang="en-US" dirty="0" smtClean="0"/>
              <a:t>Max </a:t>
            </a:r>
            <a:r>
              <a:rPr lang="en-US" dirty="0"/>
              <a:t>Coins" </a:t>
            </a:r>
            <a:r>
              <a:rPr lang="en-US" dirty="0" smtClean="0"/>
              <a:t>game in 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optimal way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It takes as many coins as possible</a:t>
            </a:r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</a:t>
            </a:r>
            <a:r>
              <a:rPr lang="en-US" dirty="0" smtClean="0"/>
              <a:t>Coins</a:t>
            </a:r>
            <a:r>
              <a:rPr lang="bg-BG" dirty="0" smtClean="0"/>
              <a:t> – </a:t>
            </a:r>
            <a:r>
              <a:rPr lang="en-US" dirty="0" smtClean="0"/>
              <a:t>Greedy Algorithm</a:t>
            </a:r>
            <a:endParaRPr lang="en-US" dirty="0"/>
          </a:p>
        </p:txBody>
      </p:sp>
      <p:sp>
        <p:nvSpPr>
          <p:cNvPr id="4" name="Text Placeholder 7"/>
          <p:cNvSpPr txBox="1">
            <a:spLocks/>
          </p:cNvSpPr>
          <p:nvPr/>
        </p:nvSpPr>
        <p:spPr>
          <a:xfrm>
            <a:off x="912814" y="1933144"/>
            <a:ext cx="10363198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>
            <a:lvl1pPr marL="342900" indent="-34290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Arial" pitchFamily="34" charset="0"/>
              <a:buChar char="•"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indent="0" algn="ctr">
              <a:buNone/>
            </a:pPr>
            <a:r>
              <a:rPr lang="en-US" sz="2800" dirty="0" smtClean="0">
                <a:solidFill>
                  <a:srgbClr val="FBEEDC"/>
                </a:solidFill>
              </a:rPr>
              <a:t>At each turn </a:t>
            </a:r>
            <a:r>
              <a:rPr lang="en-US" sz="2800" dirty="0">
                <a:solidFill>
                  <a:srgbClr val="FBEEDC"/>
                </a:solidFill>
              </a:rPr>
              <a:t>take the </a:t>
            </a:r>
            <a:r>
              <a:rPr lang="en-US" sz="2800" dirty="0" smtClean="0">
                <a:solidFill>
                  <a:srgbClr val="FBEEDC"/>
                </a:solidFill>
              </a:rPr>
              <a:t>maximum </a:t>
            </a:r>
            <a:r>
              <a:rPr lang="en-US" sz="2800" dirty="0">
                <a:solidFill>
                  <a:srgbClr val="FBEEDC"/>
                </a:solidFill>
              </a:rPr>
              <a:t>number of </a:t>
            </a:r>
            <a:r>
              <a:rPr lang="en-US" sz="2800" dirty="0" smtClean="0">
                <a:solidFill>
                  <a:srgbClr val="FBEEDC"/>
                </a:solidFill>
              </a:rPr>
              <a:t>coins</a:t>
            </a:r>
            <a:endParaRPr lang="en-US" sz="2800" dirty="0">
              <a:solidFill>
                <a:srgbClr val="FBEED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4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 smtClean="0"/>
              <a:t>Consider the US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currency coins</a:t>
            </a:r>
            <a:r>
              <a:rPr lang="en-US" sz="3200" dirty="0" smtClean="0"/>
              <a:t>:</a:t>
            </a:r>
          </a:p>
          <a:p>
            <a:pPr lvl="1"/>
            <a:r>
              <a:rPr lang="en-US" sz="3000" dirty="0" smtClean="0"/>
              <a:t>{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0.01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0.05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0.10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0.25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0.50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1.00</a:t>
            </a:r>
            <a:r>
              <a:rPr lang="en-US" sz="3000" dirty="0" smtClean="0"/>
              <a:t> }</a:t>
            </a:r>
            <a:endParaRPr lang="en-US" sz="3000" dirty="0" smtClean="0">
              <a:solidFill>
                <a:schemeClr val="tx2">
                  <a:lumMod val="75000"/>
                </a:schemeClr>
              </a:solidFill>
            </a:endParaRPr>
          </a:p>
          <a:p>
            <a:pPr>
              <a:spcBef>
                <a:spcPts val="1200"/>
              </a:spcBef>
            </a:pPr>
            <a:r>
              <a:rPr lang="en-US" sz="3200" dirty="0"/>
              <a:t>Problem </a:t>
            </a:r>
            <a:r>
              <a:rPr lang="en-US" sz="3200" dirty="0" smtClean="0"/>
              <a:t>"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Sum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of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Coins</a:t>
            </a:r>
            <a:r>
              <a:rPr lang="en-US" sz="3200" dirty="0" smtClean="0"/>
              <a:t>":</a:t>
            </a:r>
          </a:p>
          <a:p>
            <a:pPr lvl="1"/>
            <a:r>
              <a:rPr lang="en-US" sz="3000" dirty="0" smtClean="0"/>
              <a:t>Gather a sum of money, using the least possible number of coins</a:t>
            </a:r>
          </a:p>
          <a:p>
            <a:pPr lvl="1"/>
            <a:r>
              <a:rPr lang="en-US" sz="3000" dirty="0" smtClean="0"/>
              <a:t>Assume you have infinite supplies of each coin</a:t>
            </a:r>
          </a:p>
          <a:p>
            <a:pPr>
              <a:spcBef>
                <a:spcPts val="1200"/>
              </a:spcBef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Greedy algorithm</a:t>
            </a:r>
            <a:r>
              <a:rPr lang="en-US" sz="3200" dirty="0" smtClean="0"/>
              <a:t> for "Sum </a:t>
            </a:r>
            <a:r>
              <a:rPr lang="en-US" sz="3200" dirty="0"/>
              <a:t>of </a:t>
            </a:r>
            <a:r>
              <a:rPr lang="en-US" sz="3200" dirty="0" smtClean="0"/>
              <a:t>Coins":</a:t>
            </a:r>
          </a:p>
          <a:p>
            <a:pPr lvl="1"/>
            <a:r>
              <a:rPr lang="en-US" sz="3000" dirty="0" smtClean="0"/>
              <a:t>Take the largest coin while possible</a:t>
            </a:r>
          </a:p>
          <a:p>
            <a:pPr lvl="1"/>
            <a:r>
              <a:rPr lang="en-US" sz="3000" dirty="0" smtClean="0"/>
              <a:t>Then take the second largest</a:t>
            </a:r>
          </a:p>
          <a:p>
            <a:pPr lvl="1"/>
            <a:r>
              <a:rPr lang="en-US" sz="3000" dirty="0" smtClean="0"/>
              <a:t>Etc.</a:t>
            </a:r>
            <a:endParaRPr lang="en-US" sz="3000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Greedy Algorithms: Another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8075612" y="4343400"/>
            <a:ext cx="3352800" cy="1981203"/>
            <a:chOff x="2554972" y="4865095"/>
            <a:chExt cx="3610560" cy="1275164"/>
          </a:xfrm>
        </p:grpSpPr>
        <p:sp>
          <p:nvSpPr>
            <p:cNvPr id="4" name="TextBox 28"/>
            <p:cNvSpPr txBox="1"/>
            <p:nvPr/>
          </p:nvSpPr>
          <p:spPr>
            <a:xfrm>
              <a:off x="2554972" y="4865096"/>
              <a:ext cx="1033680" cy="567495"/>
            </a:xfrm>
            <a:prstGeom prst="ellips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>
              <a:defPPr>
                <a:defRPr lang="en-US"/>
              </a:defPPr>
              <a:lvl1pPr algn="ctr">
                <a:defRPr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defRPr>
              </a:lvl1pPr>
            </a:lstStyle>
            <a:p>
              <a:r>
                <a:rPr lang="en-US" sz="2800" dirty="0">
                  <a:effectLst>
                    <a:outerShdw blurRad="38100" dist="38100" dir="2700000" algn="tl">
                      <a:schemeClr val="tx1">
                        <a:alpha val="43000"/>
                      </a:schemeClr>
                    </a:outerShdw>
                  </a:effectLst>
                </a:rPr>
                <a:t>1¢</a:t>
              </a:r>
            </a:p>
          </p:txBody>
        </p:sp>
        <p:sp>
          <p:nvSpPr>
            <p:cNvPr id="10" name="TextBox 28"/>
            <p:cNvSpPr txBox="1"/>
            <p:nvPr/>
          </p:nvSpPr>
          <p:spPr>
            <a:xfrm>
              <a:off x="2554972" y="5572764"/>
              <a:ext cx="1033680" cy="567495"/>
            </a:xfrm>
            <a:prstGeom prst="ellips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>
              <a:defPPr>
                <a:defRPr lang="en-US"/>
              </a:defPPr>
              <a:lvl1pPr algn="ctr">
                <a:defRPr sz="3200" b="1">
                  <a:solidFill>
                    <a:schemeClr val="bg1"/>
                  </a:solidFill>
                  <a:effectLst>
                    <a:outerShdw blurRad="38100" dist="38100" dir="2700000" algn="tl">
                      <a:schemeClr val="tx1">
                        <a:alpha val="43000"/>
                      </a:scheme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defRPr>
              </a:lvl1pPr>
            </a:lstStyle>
            <a:p>
              <a:r>
                <a:rPr lang="en-US" sz="2800" dirty="0"/>
                <a:t>5¢</a:t>
              </a:r>
            </a:p>
          </p:txBody>
        </p:sp>
        <p:sp>
          <p:nvSpPr>
            <p:cNvPr id="11" name="TextBox 28"/>
            <p:cNvSpPr txBox="1"/>
            <p:nvPr/>
          </p:nvSpPr>
          <p:spPr>
            <a:xfrm>
              <a:off x="3841532" y="4865095"/>
              <a:ext cx="1033680" cy="567496"/>
            </a:xfrm>
            <a:prstGeom prst="ellips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>
              <a:defPPr>
                <a:defRPr lang="en-US"/>
              </a:defPPr>
              <a:lvl1pPr algn="ctr">
                <a:defRPr sz="3200" b="1">
                  <a:solidFill>
                    <a:schemeClr val="bg1"/>
                  </a:solidFill>
                  <a:effectLst>
                    <a:outerShdw blurRad="38100" dist="38100" dir="2700000" algn="tl">
                      <a:schemeClr val="tx1">
                        <a:alpha val="43000"/>
                      </a:scheme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defRPr>
              </a:lvl1pPr>
            </a:lstStyle>
            <a:p>
              <a:r>
                <a:rPr lang="en-US" sz="2800" dirty="0"/>
                <a:t>10¢</a:t>
              </a:r>
            </a:p>
          </p:txBody>
        </p:sp>
        <p:sp>
          <p:nvSpPr>
            <p:cNvPr id="12" name="TextBox 28"/>
            <p:cNvSpPr txBox="1"/>
            <p:nvPr/>
          </p:nvSpPr>
          <p:spPr>
            <a:xfrm>
              <a:off x="3841532" y="5572764"/>
              <a:ext cx="1033680" cy="567495"/>
            </a:xfrm>
            <a:prstGeom prst="ellips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>
              <a:defPPr>
                <a:defRPr lang="en-US"/>
              </a:defPPr>
              <a:lvl1pPr algn="ctr">
                <a:defRPr sz="3200" b="1">
                  <a:solidFill>
                    <a:schemeClr val="bg1"/>
                  </a:solidFill>
                  <a:effectLst>
                    <a:outerShdw blurRad="38100" dist="38100" dir="2700000" algn="tl">
                      <a:schemeClr val="tx1">
                        <a:alpha val="43000"/>
                      </a:scheme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defRPr>
              </a:lvl1pPr>
            </a:lstStyle>
            <a:p>
              <a:r>
                <a:rPr lang="en-US" sz="2800" dirty="0"/>
                <a:t>25¢</a:t>
              </a:r>
            </a:p>
          </p:txBody>
        </p:sp>
        <p:sp>
          <p:nvSpPr>
            <p:cNvPr id="13" name="TextBox 28"/>
            <p:cNvSpPr txBox="1"/>
            <p:nvPr/>
          </p:nvSpPr>
          <p:spPr>
            <a:xfrm>
              <a:off x="5131852" y="4865096"/>
              <a:ext cx="1033680" cy="567495"/>
            </a:xfrm>
            <a:prstGeom prst="ellips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>
              <a:defPPr>
                <a:defRPr lang="en-US"/>
              </a:defPPr>
              <a:lvl1pPr algn="ctr">
                <a:defRPr sz="3200" b="1">
                  <a:solidFill>
                    <a:schemeClr val="bg1"/>
                  </a:solidFill>
                  <a:effectLst>
                    <a:outerShdw blurRad="38100" dist="38100" dir="2700000" algn="tl">
                      <a:schemeClr val="tx1">
                        <a:alpha val="43000"/>
                      </a:scheme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defRPr>
              </a:lvl1pPr>
            </a:lstStyle>
            <a:p>
              <a:r>
                <a:rPr lang="en-US" sz="2800" dirty="0"/>
                <a:t>50¢</a:t>
              </a:r>
            </a:p>
          </p:txBody>
        </p:sp>
        <p:sp>
          <p:nvSpPr>
            <p:cNvPr id="14" name="TextBox 28"/>
            <p:cNvSpPr txBox="1"/>
            <p:nvPr/>
          </p:nvSpPr>
          <p:spPr>
            <a:xfrm>
              <a:off x="5131852" y="5572764"/>
              <a:ext cx="1033680" cy="567495"/>
            </a:xfrm>
            <a:prstGeom prst="ellips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>
              <a:defPPr>
                <a:defRPr lang="en-US"/>
              </a:defPPr>
              <a:lvl1pPr algn="ctr">
                <a:defRPr sz="3200" b="1">
                  <a:solidFill>
                    <a:schemeClr val="bg1"/>
                  </a:solidFill>
                  <a:effectLst>
                    <a:outerShdw blurRad="38100" dist="38100" dir="2700000" algn="tl">
                      <a:schemeClr val="tx1">
                        <a:alpha val="43000"/>
                      </a:scheme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defRPr>
              </a:lvl1pPr>
            </a:lstStyle>
            <a:p>
              <a:r>
                <a:rPr lang="en-US" sz="2800" dirty="0"/>
                <a:t>1$</a:t>
              </a: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61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Greedy algorithm to make a sum with minimum number of coins</a:t>
            </a:r>
          </a:p>
          <a:p>
            <a:pPr lvl="1"/>
            <a:r>
              <a:rPr lang="en-US" sz="3000" dirty="0" smtClean="0"/>
              <a:t>This works correctly for most 1-2-5 series-based currency systems</a:t>
            </a:r>
            <a:endParaRPr lang="en-US" sz="3000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 </a:t>
            </a:r>
            <a:r>
              <a:rPr lang="en-US" smtClean="0"/>
              <a:t>of Coins – </a:t>
            </a:r>
            <a:r>
              <a:rPr lang="en-US" dirty="0" smtClean="0"/>
              <a:t>Greedy Algorithm</a:t>
            </a:r>
            <a:endParaRPr lang="en-US" dirty="0"/>
          </a:p>
        </p:txBody>
      </p:sp>
      <p:sp>
        <p:nvSpPr>
          <p:cNvPr id="5" name="Text Placeholder 7"/>
          <p:cNvSpPr txBox="1">
            <a:spLocks/>
          </p:cNvSpPr>
          <p:nvPr/>
        </p:nvSpPr>
        <p:spPr>
          <a:xfrm>
            <a:off x="909636" y="2542821"/>
            <a:ext cx="10366376" cy="38579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342900" indent="-34290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Arial" pitchFamily="34" charset="0"/>
              <a:buChar char="•"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800" dirty="0">
                <a:solidFill>
                  <a:srgbClr val="FBEEDC"/>
                </a:solidFill>
              </a:rPr>
              <a:t>We want to achieve the sum 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800" dirty="0">
                <a:solidFill>
                  <a:srgbClr val="FBEEDC"/>
                </a:solidFill>
              </a:rPr>
              <a:t>We start with the sum Q = 0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800" dirty="0">
                <a:solidFill>
                  <a:srgbClr val="FBEEDC"/>
                </a:solidFill>
              </a:rPr>
              <a:t>We have a set of coins C = { 1, 5, 10 … }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800" dirty="0">
                <a:solidFill>
                  <a:srgbClr val="FBEEDC"/>
                </a:solidFill>
              </a:rPr>
              <a:t>At each </a:t>
            </a:r>
            <a:r>
              <a:rPr lang="en-US" sz="2800" dirty="0" smtClean="0">
                <a:solidFill>
                  <a:srgbClr val="FBEEDC"/>
                </a:solidFill>
              </a:rPr>
              <a:t>step:</a:t>
            </a:r>
            <a:endParaRPr lang="en-US" sz="2800" dirty="0">
              <a:solidFill>
                <a:srgbClr val="FBEEDC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800" dirty="0">
                <a:solidFill>
                  <a:srgbClr val="FBEEDC"/>
                </a:solidFill>
              </a:rPr>
              <a:t> </a:t>
            </a:r>
            <a:r>
              <a:rPr lang="en-US" sz="2800" dirty="0" smtClean="0">
                <a:solidFill>
                  <a:srgbClr val="FBEEDC"/>
                </a:solidFill>
              </a:rPr>
              <a:t>1) Pick </a:t>
            </a:r>
            <a:r>
              <a:rPr lang="en-US" sz="2800" dirty="0">
                <a:solidFill>
                  <a:srgbClr val="FBEEDC"/>
                </a:solidFill>
              </a:rPr>
              <a:t>the largest value V from </a:t>
            </a:r>
            <a:r>
              <a:rPr lang="en-US" sz="2800" dirty="0" smtClean="0">
                <a:solidFill>
                  <a:srgbClr val="FBEEDC"/>
                </a:solidFill>
              </a:rPr>
              <a:t>C,</a:t>
            </a:r>
            <a:br>
              <a:rPr lang="en-US" sz="2800" dirty="0" smtClean="0">
                <a:solidFill>
                  <a:srgbClr val="FBEEDC"/>
                </a:solidFill>
              </a:rPr>
            </a:br>
            <a:r>
              <a:rPr lang="en-US" sz="2800" dirty="0" smtClean="0">
                <a:solidFill>
                  <a:srgbClr val="FBEEDC"/>
                </a:solidFill>
              </a:rPr>
              <a:t>    such </a:t>
            </a:r>
            <a:r>
              <a:rPr lang="en-US" sz="2800" dirty="0">
                <a:solidFill>
                  <a:srgbClr val="FBEEDC"/>
                </a:solidFill>
              </a:rPr>
              <a:t>that Q + V </a:t>
            </a:r>
            <a:r>
              <a:rPr lang="en-US" sz="2800" dirty="0" smtClean="0">
                <a:solidFill>
                  <a:srgbClr val="FBEEDC"/>
                </a:solidFill>
              </a:rPr>
              <a:t>≤ </a:t>
            </a:r>
            <a:r>
              <a:rPr lang="en-US" sz="2800" dirty="0">
                <a:solidFill>
                  <a:srgbClr val="FBEEDC"/>
                </a:solidFill>
              </a:rPr>
              <a:t>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800" dirty="0" smtClean="0">
                <a:solidFill>
                  <a:srgbClr val="FBEEDC"/>
                </a:solidFill>
              </a:rPr>
              <a:t> 2) Increase </a:t>
            </a:r>
            <a:r>
              <a:rPr lang="en-US" sz="2800" dirty="0">
                <a:solidFill>
                  <a:srgbClr val="FBEEDC"/>
                </a:solidFill>
              </a:rPr>
              <a:t>Q by V </a:t>
            </a:r>
            <a:r>
              <a:rPr lang="en-US" sz="2800" dirty="0" smtClean="0">
                <a:solidFill>
                  <a:srgbClr val="FBEEDC"/>
                </a:solidFill>
              </a:rPr>
              <a:t>(add </a:t>
            </a:r>
            <a:r>
              <a:rPr lang="en-US" sz="2800" dirty="0">
                <a:solidFill>
                  <a:srgbClr val="FBEEDC"/>
                </a:solidFill>
              </a:rPr>
              <a:t>a coin of value </a:t>
            </a:r>
            <a:r>
              <a:rPr lang="en-US" sz="2800" dirty="0" smtClean="0">
                <a:solidFill>
                  <a:srgbClr val="FBEEDC"/>
                </a:solidFill>
              </a:rPr>
              <a:t>V)</a:t>
            </a:r>
            <a:endParaRPr lang="en-US" sz="2800" dirty="0">
              <a:solidFill>
                <a:srgbClr val="FBEEDC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800" dirty="0">
                <a:solidFill>
                  <a:srgbClr val="FBEEDC"/>
                </a:solidFill>
              </a:rPr>
              <a:t>Repeat until Q == </a:t>
            </a:r>
            <a:r>
              <a:rPr lang="en-US" sz="2800" dirty="0" smtClean="0">
                <a:solidFill>
                  <a:srgbClr val="FBEEDC"/>
                </a:solidFill>
              </a:rPr>
              <a:t>S</a:t>
            </a:r>
            <a:endParaRPr lang="en-US" sz="2800" dirty="0">
              <a:solidFill>
                <a:srgbClr val="FBEED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821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3762</Words>
  <Application>Microsoft Office PowerPoint</Application>
  <PresentationFormat>Custom</PresentationFormat>
  <Paragraphs>1820</Paragraphs>
  <Slides>60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Arial</vt:lpstr>
      <vt:lpstr>Calibri</vt:lpstr>
      <vt:lpstr>Consolas</vt:lpstr>
      <vt:lpstr>Wingdings</vt:lpstr>
      <vt:lpstr>Wingdings 2</vt:lpstr>
      <vt:lpstr>SoftUni 16x9</vt:lpstr>
      <vt:lpstr>Greedy Algorithms</vt:lpstr>
      <vt:lpstr>Table of Contents</vt:lpstr>
      <vt:lpstr>Greedy Algorithms</vt:lpstr>
      <vt:lpstr>Optimization Problems</vt:lpstr>
      <vt:lpstr>Greedy Algorithms</vt:lpstr>
      <vt:lpstr>Greedy Algorithms: Example</vt:lpstr>
      <vt:lpstr>Max Coins – Greedy Algorithm</vt:lpstr>
      <vt:lpstr>Greedy Algorithms: Another Example</vt:lpstr>
      <vt:lpstr>Sum of Coins – Greedy Algorithm</vt:lpstr>
      <vt:lpstr>Greedy Algorithm for Sum of Coins</vt:lpstr>
      <vt:lpstr>Greedy Failure Cases</vt:lpstr>
      <vt:lpstr>Optimal Greedy Algorithms</vt:lpstr>
      <vt:lpstr>Optimal Greedy Algorithms</vt:lpstr>
      <vt:lpstr>Greedy Choice Property</vt:lpstr>
      <vt:lpstr>Optimal Substructure Property</vt:lpstr>
      <vt:lpstr>Activity Selection Problem</vt:lpstr>
      <vt:lpstr>Activity Selection Problem</vt:lpstr>
      <vt:lpstr>Activity Selection Problem – Example</vt:lpstr>
      <vt:lpstr>Activity Selection Problem: Greedy</vt:lpstr>
      <vt:lpstr>Activity Selection Problem: Implementation</vt:lpstr>
      <vt:lpstr>Proving Greedy Optimality</vt:lpstr>
      <vt:lpstr>Activity Selection Problem</vt:lpstr>
      <vt:lpstr>Heuristic Algorithms</vt:lpstr>
      <vt:lpstr>Heuristic Algorithms</vt:lpstr>
      <vt:lpstr>The Set Cover Problem</vt:lpstr>
      <vt:lpstr>Set Cover Problem</vt:lpstr>
      <vt:lpstr>Set Cover Problem</vt:lpstr>
      <vt:lpstr>The Set Cover Problem</vt:lpstr>
      <vt:lpstr>Notable Greedy Algorithms</vt:lpstr>
      <vt:lpstr>Notable Greedy Algorithms: Dijkstra</vt:lpstr>
      <vt:lpstr>Notable Greedy Algorithms: Prim &amp; Kruskal</vt:lpstr>
      <vt:lpstr>Notable Greedy Algorithms: A*</vt:lpstr>
      <vt:lpstr>A* Shortest Path: Step #1</vt:lpstr>
      <vt:lpstr>A* Shortest Path: Step #2</vt:lpstr>
      <vt:lpstr>A* Shortest Path: Step #3</vt:lpstr>
      <vt:lpstr>A* Shortest Path: Step #4</vt:lpstr>
      <vt:lpstr>A* Shortest Path: Step #5</vt:lpstr>
      <vt:lpstr>A* Shortest Path: Step #6</vt:lpstr>
      <vt:lpstr>A* Shortest Path: Step #7</vt:lpstr>
      <vt:lpstr>A* Shortest Path: Step #8</vt:lpstr>
      <vt:lpstr>A* Shortest Path: Step #9</vt:lpstr>
      <vt:lpstr>A* Shortest Path: Step #10</vt:lpstr>
      <vt:lpstr>A* Shortest Path: Step #11</vt:lpstr>
      <vt:lpstr>A* Shortest Path: Step #12</vt:lpstr>
      <vt:lpstr>A* Shortest Path: Step #13</vt:lpstr>
      <vt:lpstr>A* Shortest Path: Step #14</vt:lpstr>
      <vt:lpstr>A* Shortest Path: Step #15</vt:lpstr>
      <vt:lpstr>A* Shortest Path: Step #16</vt:lpstr>
      <vt:lpstr>A* Shortest Path: Step #17</vt:lpstr>
      <vt:lpstr>A* Shortest Path: Reconstruction</vt:lpstr>
      <vt:lpstr>A* Pseudo Code</vt:lpstr>
      <vt:lpstr>A* Pseudo Code (2)</vt:lpstr>
      <vt:lpstr>A* Pseudo Code: Heuristic</vt:lpstr>
      <vt:lpstr>A* Shortest Path Algorithm</vt:lpstr>
      <vt:lpstr>Notable Greedy Algorithms: Huffman</vt:lpstr>
      <vt:lpstr>References &amp; Further Reading</vt:lpstr>
      <vt:lpstr>Summary</vt:lpstr>
      <vt:lpstr>Greedy Algorithms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Greedy Algorithms</dc:title>
  <dc:subject>Software Development Course</dc:subject>
  <dc:creator/>
  <cp:keywords>algorithms, graphs, dynamic programming, combinatorics, recursion, sorting, searching, greedy,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2016-04-28T13:26:49Z</dcterms:modified>
  <cp:category>Algorithms, Programming, SoftUni, Software University, Programming, Software Development, Software Engineering, Course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